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1" r:id="rId3"/>
    <p:sldId id="292" r:id="rId4"/>
    <p:sldId id="293" r:id="rId5"/>
    <p:sldId id="295" r:id="rId6"/>
    <p:sldId id="294" r:id="rId7"/>
    <p:sldId id="297" r:id="rId8"/>
    <p:sldId id="306" r:id="rId9"/>
    <p:sldId id="296" r:id="rId10"/>
    <p:sldId id="272" r:id="rId11"/>
    <p:sldId id="299" r:id="rId12"/>
    <p:sldId id="277" r:id="rId13"/>
    <p:sldId id="276" r:id="rId14"/>
    <p:sldId id="278" r:id="rId15"/>
    <p:sldId id="279" r:id="rId16"/>
    <p:sldId id="307" r:id="rId17"/>
    <p:sldId id="280" r:id="rId18"/>
    <p:sldId id="281" r:id="rId19"/>
    <p:sldId id="283" r:id="rId20"/>
    <p:sldId id="302" r:id="rId21"/>
    <p:sldId id="303" r:id="rId22"/>
    <p:sldId id="304" r:id="rId23"/>
    <p:sldId id="3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4BD"/>
    <a:srgbClr val="600000"/>
    <a:srgbClr val="CC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238" autoAdjust="0"/>
  </p:normalViewPr>
  <p:slideViewPr>
    <p:cSldViewPr snapToGrid="0">
      <p:cViewPr>
        <p:scale>
          <a:sx n="76" d="100"/>
          <a:sy n="76" d="100"/>
        </p:scale>
        <p:origin x="365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38986337834472"/>
          <c:y val="5.625033397731552E-2"/>
          <c:w val="0.66076438038287189"/>
          <c:h val="0.58558656973609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-6.5580166878958164E-17"/>
                  <c:y val="3.06522063450700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24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HCF</c:v>
                </c:pt>
                <c:pt idx="1">
                  <c:v>CNN w/o angle</c:v>
                </c:pt>
                <c:pt idx="2">
                  <c:v>Proposed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>
                  <c:v>62</c:v>
                </c:pt>
                <c:pt idx="1">
                  <c:v>72.3</c:v>
                </c:pt>
                <c:pt idx="2">
                  <c:v>75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2"/>
        <c:overlap val="31"/>
        <c:axId val="232753752"/>
        <c:axId val="232754144"/>
      </c:barChart>
      <c:catAx>
        <c:axId val="232753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2754144"/>
        <c:crosses val="autoZero"/>
        <c:auto val="1"/>
        <c:lblAlgn val="ctr"/>
        <c:lblOffset val="100"/>
        <c:noMultiLvlLbl val="0"/>
      </c:catAx>
      <c:valAx>
        <c:axId val="232754144"/>
        <c:scaling>
          <c:orientation val="minMax"/>
          <c:max val="76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F-measure[%]</a:t>
                </a: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275375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1497088034297"/>
          <c:y val="4.1409317258523232E-2"/>
          <c:w val="0.75885029119657033"/>
          <c:h val="0.62698349602432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CNN w/o angle</c:v>
                </c:pt>
              </c:strCache>
            </c:strRef>
          </c:tx>
          <c:spPr>
            <a:solidFill>
              <a:schemeClr val="accent6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25</c:v>
                </c:pt>
                <c:pt idx="1">
                  <c:v>50</c:v>
                </c:pt>
                <c:pt idx="2">
                  <c:v>80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69</c:v>
                </c:pt>
                <c:pt idx="1">
                  <c:v>70.099999999999994</c:v>
                </c:pt>
                <c:pt idx="2">
                  <c:v>73.2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Proposed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25</c:v>
                </c:pt>
                <c:pt idx="1">
                  <c:v>50</c:v>
                </c:pt>
                <c:pt idx="2">
                  <c:v>80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70</c:v>
                </c:pt>
                <c:pt idx="1">
                  <c:v>72.3</c:v>
                </c:pt>
                <c:pt idx="2">
                  <c:v>74.25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2754536"/>
        <c:axId val="232755320"/>
      </c:barChart>
      <c:catAx>
        <c:axId val="232754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Training Data </a:t>
                </a:r>
                <a:r>
                  <a:rPr lang="en-US" altLang="ja-JP" sz="2400" b="0" i="0" u="none" strike="noStrike" baseline="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[%]</a:t>
                </a: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24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755320"/>
        <c:crosses val="autoZero"/>
        <c:auto val="1"/>
        <c:lblAlgn val="ctr"/>
        <c:lblOffset val="100"/>
        <c:noMultiLvlLbl val="0"/>
      </c:catAx>
      <c:valAx>
        <c:axId val="232755320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ja-JP" sz="24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baseline="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Accuracy </a:t>
                </a:r>
                <a:r>
                  <a:rPr lang="en-US" altLang="ja-JP" sz="2400" b="0" i="0" baseline="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[%]</a:t>
                </a:r>
                <a:endParaRPr lang="ja-JP" altLang="ja-JP" sz="2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ja-JP" sz="2400" b="0" i="0" u="none" strike="noStrike" kern="1200" baseline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2754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814944829817977"/>
          <c:y val="4.6313273027482046E-2"/>
          <c:w val="0.53389087599283103"/>
          <c:h val="0.12657279753644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Comparison of f-measure for 2 test pairs</a:t>
            </a:r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c:rich>
      </c:tx>
      <c:layout>
        <c:manualLayout>
          <c:xMode val="edge"/>
          <c:yMode val="edge"/>
          <c:x val="0.13349117410197234"/>
          <c:y val="1.385776503489086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PCA-K</c:v>
                </c:pt>
              </c:strCache>
            </c:strRef>
          </c:tx>
          <c:spPr>
            <a:pattFill prst="dkUp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0.32</c:v>
                </c:pt>
                <c:pt idx="1">
                  <c:v>0.59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SAE-K</c:v>
                </c:pt>
              </c:strCache>
            </c:strRef>
          </c:tx>
          <c:spPr>
            <a:pattFill prst="dkUpDiag">
              <a:fgClr>
                <a:schemeClr val="accent2"/>
              </a:fgClr>
              <a:bgClr>
                <a:schemeClr val="bg1"/>
              </a:bgClr>
            </a:pattFill>
            <a:ln w="28575">
              <a:solidFill>
                <a:schemeClr val="accent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</c:v>
                </c:pt>
                <c:pt idx="1">
                  <c:v>0.72</c:v>
                </c:pt>
              </c:numCache>
            </c:numRef>
          </c:val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Proposed</c:v>
                </c:pt>
              </c:strCache>
            </c:strRef>
          </c:tx>
          <c:spPr>
            <a:pattFill prst="dkUp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80209B6A-D186-4908-94C7-D6D16B464AD5}" type="VALUE">
                      <a:rPr lang="en-US" b="1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0.66</c:v>
                </c:pt>
                <c:pt idx="1">
                  <c:v>0.76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55747936"/>
        <c:axId val="557742968"/>
      </c:barChart>
      <c:catAx>
        <c:axId val="75574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US"/>
          </a:p>
        </c:txPr>
        <c:crossAx val="557742968"/>
        <c:crosses val="autoZero"/>
        <c:auto val="1"/>
        <c:lblAlgn val="ctr"/>
        <c:lblOffset val="100"/>
        <c:noMultiLvlLbl val="0"/>
      </c:catAx>
      <c:valAx>
        <c:axId val="55774296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US"/>
          </a:p>
        </c:txPr>
        <c:crossAx val="75574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E639D6-EDE1-4609-87EA-A8F0E97974B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2DBA6404-7D80-4669-A26D-D388B13E589B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Remote Sensing</a:t>
          </a:r>
          <a:endParaRPr lang="en-US" dirty="0"/>
        </a:p>
      </dgm:t>
    </dgm:pt>
    <dgm:pt modelId="{3D61FDBA-DC13-4DB0-AB43-DEEF48D80497}" type="parTrans" cxnId="{FC0B01B8-457C-498B-BCE4-F4D58CC1F973}">
      <dgm:prSet/>
      <dgm:spPr/>
      <dgm:t>
        <a:bodyPr/>
        <a:lstStyle/>
        <a:p>
          <a:endParaRPr lang="en-US"/>
        </a:p>
      </dgm:t>
    </dgm:pt>
    <dgm:pt modelId="{6E618A10-1261-41EB-B5C7-F6BD2CDF995E}" type="sibTrans" cxnId="{FC0B01B8-457C-498B-BCE4-F4D58CC1F973}">
      <dgm:prSet/>
      <dgm:spPr/>
      <dgm:t>
        <a:bodyPr/>
        <a:lstStyle/>
        <a:p>
          <a:endParaRPr lang="en-US"/>
        </a:p>
      </dgm:t>
    </dgm:pt>
    <dgm:pt modelId="{6139F265-E8FA-4688-9E09-70FDA95108CB}">
      <dgm:prSet phldrT="[Text]"/>
      <dgm:spPr>
        <a:solidFill>
          <a:srgbClr val="2784BD">
            <a:alpha val="49804"/>
          </a:srgb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smtClean="0"/>
            <a:t>Deep Learning</a:t>
          </a:r>
          <a:endParaRPr lang="en-US" dirty="0"/>
        </a:p>
      </dgm:t>
    </dgm:pt>
    <dgm:pt modelId="{B4B3D138-10E1-42FA-A357-0B0398ADA0CF}" type="parTrans" cxnId="{981D9608-1B2D-4EE4-A632-2917FF7143FD}">
      <dgm:prSet/>
      <dgm:spPr/>
      <dgm:t>
        <a:bodyPr/>
        <a:lstStyle/>
        <a:p>
          <a:endParaRPr lang="en-US"/>
        </a:p>
      </dgm:t>
    </dgm:pt>
    <dgm:pt modelId="{7D0DF78D-AF75-40B5-8198-5CAA0597CFD4}" type="sibTrans" cxnId="{981D9608-1B2D-4EE4-A632-2917FF7143FD}">
      <dgm:prSet/>
      <dgm:spPr/>
      <dgm:t>
        <a:bodyPr/>
        <a:lstStyle/>
        <a:p>
          <a:endParaRPr lang="en-US"/>
        </a:p>
      </dgm:t>
    </dgm:pt>
    <dgm:pt modelId="{259DE432-96BD-4A27-A5CC-77359EC845D2}">
      <dgm:prSet phldrT="[Text]"/>
      <dgm:spPr>
        <a:solidFill>
          <a:schemeClr val="accent2">
            <a:lumMod val="75000"/>
            <a:alpha val="50000"/>
          </a:schemeClr>
        </a:solidFill>
      </dgm:spPr>
      <dgm:t>
        <a:bodyPr/>
        <a:lstStyle/>
        <a:p>
          <a:r>
            <a:rPr lang="en-US" dirty="0" smtClean="0"/>
            <a:t>Computer Vision</a:t>
          </a:r>
          <a:endParaRPr lang="en-US" dirty="0"/>
        </a:p>
      </dgm:t>
    </dgm:pt>
    <dgm:pt modelId="{07DBCE6F-72AB-436A-A9AC-5046AEE801A8}" type="parTrans" cxnId="{CADCD78C-EC26-4BA2-A5AB-87D5222A2718}">
      <dgm:prSet/>
      <dgm:spPr/>
      <dgm:t>
        <a:bodyPr/>
        <a:lstStyle/>
        <a:p>
          <a:endParaRPr lang="en-US"/>
        </a:p>
      </dgm:t>
    </dgm:pt>
    <dgm:pt modelId="{77D28FF1-FC97-4687-A3BD-6C2BD315EDC1}" type="sibTrans" cxnId="{CADCD78C-EC26-4BA2-A5AB-87D5222A2718}">
      <dgm:prSet/>
      <dgm:spPr/>
      <dgm:t>
        <a:bodyPr/>
        <a:lstStyle/>
        <a:p>
          <a:endParaRPr lang="en-US"/>
        </a:p>
      </dgm:t>
    </dgm:pt>
    <dgm:pt modelId="{10923A4D-92A0-415A-B5E0-DF1E4BFEA1F5}" type="pres">
      <dgm:prSet presAssocID="{B0E639D6-EDE1-4609-87EA-A8F0E97974BC}" presName="compositeShape" presStyleCnt="0">
        <dgm:presLayoutVars>
          <dgm:chMax val="7"/>
          <dgm:dir/>
          <dgm:resizeHandles val="exact"/>
        </dgm:presLayoutVars>
      </dgm:prSet>
      <dgm:spPr/>
    </dgm:pt>
    <dgm:pt modelId="{EAD5B7B2-BF30-4801-B25D-F47FDCF9D95E}" type="pres">
      <dgm:prSet presAssocID="{2DBA6404-7D80-4669-A26D-D388B13E589B}" presName="circ1" presStyleLbl="vennNode1" presStyleIdx="0" presStyleCnt="3" custScaleX="107430" custScaleY="105602"/>
      <dgm:spPr/>
      <dgm:t>
        <a:bodyPr/>
        <a:lstStyle/>
        <a:p>
          <a:endParaRPr lang="en-US"/>
        </a:p>
      </dgm:t>
    </dgm:pt>
    <dgm:pt modelId="{6CDA74A2-6AF7-4D71-9403-0CE81B980AF8}" type="pres">
      <dgm:prSet presAssocID="{2DBA6404-7D80-4669-A26D-D388B13E589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84630C-D2F2-488F-8438-C2C4A8CEECB5}" type="pres">
      <dgm:prSet presAssocID="{6139F265-E8FA-4688-9E09-70FDA95108CB}" presName="circ2" presStyleLbl="vennNode1" presStyleIdx="1" presStyleCnt="3" custScaleX="110899" custScaleY="101330"/>
      <dgm:spPr/>
      <dgm:t>
        <a:bodyPr/>
        <a:lstStyle/>
        <a:p>
          <a:endParaRPr lang="en-US"/>
        </a:p>
      </dgm:t>
    </dgm:pt>
    <dgm:pt modelId="{68C029A4-7D07-42EF-8B7A-2AAFEE0D842B}" type="pres">
      <dgm:prSet presAssocID="{6139F265-E8FA-4688-9E09-70FDA95108C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3F0963-484C-4B3D-914F-2CC372D546E8}" type="pres">
      <dgm:prSet presAssocID="{259DE432-96BD-4A27-A5CC-77359EC845D2}" presName="circ3" presStyleLbl="vennNode1" presStyleIdx="2" presStyleCnt="3" custScaleX="114220" custScaleY="103219"/>
      <dgm:spPr/>
    </dgm:pt>
    <dgm:pt modelId="{91FF86E3-6BBD-410C-AF51-30B2BDA2D203}" type="pres">
      <dgm:prSet presAssocID="{259DE432-96BD-4A27-A5CC-77359EC845D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96E9618-3CE2-401A-9A86-EFB77A46F35B}" type="presOf" srcId="{2DBA6404-7D80-4669-A26D-D388B13E589B}" destId="{EAD5B7B2-BF30-4801-B25D-F47FDCF9D95E}" srcOrd="0" destOrd="0" presId="urn:microsoft.com/office/officeart/2005/8/layout/venn1"/>
    <dgm:cxn modelId="{96DF7CDF-B47B-400B-AA8A-C716218CFC30}" type="presOf" srcId="{6139F265-E8FA-4688-9E09-70FDA95108CB}" destId="{B684630C-D2F2-488F-8438-C2C4A8CEECB5}" srcOrd="0" destOrd="0" presId="urn:microsoft.com/office/officeart/2005/8/layout/venn1"/>
    <dgm:cxn modelId="{D449CE47-3D86-4A47-9480-0756F0BBCCBE}" type="presOf" srcId="{259DE432-96BD-4A27-A5CC-77359EC845D2}" destId="{91FF86E3-6BBD-410C-AF51-30B2BDA2D203}" srcOrd="1" destOrd="0" presId="urn:microsoft.com/office/officeart/2005/8/layout/venn1"/>
    <dgm:cxn modelId="{981D9608-1B2D-4EE4-A632-2917FF7143FD}" srcId="{B0E639D6-EDE1-4609-87EA-A8F0E97974BC}" destId="{6139F265-E8FA-4688-9E09-70FDA95108CB}" srcOrd="1" destOrd="0" parTransId="{B4B3D138-10E1-42FA-A357-0B0398ADA0CF}" sibTransId="{7D0DF78D-AF75-40B5-8198-5CAA0597CFD4}"/>
    <dgm:cxn modelId="{1B828A80-0D46-466A-A95D-D546C528957C}" type="presOf" srcId="{B0E639D6-EDE1-4609-87EA-A8F0E97974BC}" destId="{10923A4D-92A0-415A-B5E0-DF1E4BFEA1F5}" srcOrd="0" destOrd="0" presId="urn:microsoft.com/office/officeart/2005/8/layout/venn1"/>
    <dgm:cxn modelId="{D152373C-3990-43A8-A916-488CC9868B37}" type="presOf" srcId="{2DBA6404-7D80-4669-A26D-D388B13E589B}" destId="{6CDA74A2-6AF7-4D71-9403-0CE81B980AF8}" srcOrd="1" destOrd="0" presId="urn:microsoft.com/office/officeart/2005/8/layout/venn1"/>
    <dgm:cxn modelId="{FC0B01B8-457C-498B-BCE4-F4D58CC1F973}" srcId="{B0E639D6-EDE1-4609-87EA-A8F0E97974BC}" destId="{2DBA6404-7D80-4669-A26D-D388B13E589B}" srcOrd="0" destOrd="0" parTransId="{3D61FDBA-DC13-4DB0-AB43-DEEF48D80497}" sibTransId="{6E618A10-1261-41EB-B5C7-F6BD2CDF995E}"/>
    <dgm:cxn modelId="{2136369E-4DA7-41E7-BAD4-8FBAFDA68AD9}" type="presOf" srcId="{6139F265-E8FA-4688-9E09-70FDA95108CB}" destId="{68C029A4-7D07-42EF-8B7A-2AAFEE0D842B}" srcOrd="1" destOrd="0" presId="urn:microsoft.com/office/officeart/2005/8/layout/venn1"/>
    <dgm:cxn modelId="{CADCD78C-EC26-4BA2-A5AB-87D5222A2718}" srcId="{B0E639D6-EDE1-4609-87EA-A8F0E97974BC}" destId="{259DE432-96BD-4A27-A5CC-77359EC845D2}" srcOrd="2" destOrd="0" parTransId="{07DBCE6F-72AB-436A-A9AC-5046AEE801A8}" sibTransId="{77D28FF1-FC97-4687-A3BD-6C2BD315EDC1}"/>
    <dgm:cxn modelId="{E38F3FAB-9F8E-4D13-91A5-8E3C924B7451}" type="presOf" srcId="{259DE432-96BD-4A27-A5CC-77359EC845D2}" destId="{373F0963-484C-4B3D-914F-2CC372D546E8}" srcOrd="0" destOrd="0" presId="urn:microsoft.com/office/officeart/2005/8/layout/venn1"/>
    <dgm:cxn modelId="{39B233CC-3135-4878-9477-A435E1FEDE5C}" type="presParOf" srcId="{10923A4D-92A0-415A-B5E0-DF1E4BFEA1F5}" destId="{EAD5B7B2-BF30-4801-B25D-F47FDCF9D95E}" srcOrd="0" destOrd="0" presId="urn:microsoft.com/office/officeart/2005/8/layout/venn1"/>
    <dgm:cxn modelId="{7911CD67-874C-4E4E-A624-562D6B9258DC}" type="presParOf" srcId="{10923A4D-92A0-415A-B5E0-DF1E4BFEA1F5}" destId="{6CDA74A2-6AF7-4D71-9403-0CE81B980AF8}" srcOrd="1" destOrd="0" presId="urn:microsoft.com/office/officeart/2005/8/layout/venn1"/>
    <dgm:cxn modelId="{DA41FAE5-A496-493E-A82A-A6B9C74CF009}" type="presParOf" srcId="{10923A4D-92A0-415A-B5E0-DF1E4BFEA1F5}" destId="{B684630C-D2F2-488F-8438-C2C4A8CEECB5}" srcOrd="2" destOrd="0" presId="urn:microsoft.com/office/officeart/2005/8/layout/venn1"/>
    <dgm:cxn modelId="{89D95F84-9041-45BB-888D-C3B4EEB57AE6}" type="presParOf" srcId="{10923A4D-92A0-415A-B5E0-DF1E4BFEA1F5}" destId="{68C029A4-7D07-42EF-8B7A-2AAFEE0D842B}" srcOrd="3" destOrd="0" presId="urn:microsoft.com/office/officeart/2005/8/layout/venn1"/>
    <dgm:cxn modelId="{FAE32ED6-41F7-4AF3-A5FF-07459390B3E8}" type="presParOf" srcId="{10923A4D-92A0-415A-B5E0-DF1E4BFEA1F5}" destId="{373F0963-484C-4B3D-914F-2CC372D546E8}" srcOrd="4" destOrd="0" presId="urn:microsoft.com/office/officeart/2005/8/layout/venn1"/>
    <dgm:cxn modelId="{480BAB69-0EFD-427C-9676-09CF5EC7EE77}" type="presParOf" srcId="{10923A4D-92A0-415A-B5E0-DF1E4BFEA1F5}" destId="{91FF86E3-6BBD-410C-AF51-30B2BDA2D20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5B7B2-BF30-4801-B25D-F47FDCF9D95E}">
      <dsp:nvSpPr>
        <dsp:cNvPr id="0" name=""/>
        <dsp:cNvSpPr/>
      </dsp:nvSpPr>
      <dsp:spPr>
        <a:xfrm>
          <a:off x="4049242" y="-4165"/>
          <a:ext cx="3670828" cy="3608366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Remote Sensing</a:t>
          </a:r>
          <a:endParaRPr lang="en-US" sz="4500" kern="1200" dirty="0"/>
        </a:p>
      </dsp:txBody>
      <dsp:txXfrm>
        <a:off x="4538686" y="627298"/>
        <a:ext cx="2691940" cy="1623764"/>
      </dsp:txXfrm>
    </dsp:sp>
    <dsp:sp modelId="{B684630C-D2F2-488F-8438-C2C4A8CEECB5}">
      <dsp:nvSpPr>
        <dsp:cNvPr id="0" name=""/>
        <dsp:cNvSpPr/>
      </dsp:nvSpPr>
      <dsp:spPr>
        <a:xfrm>
          <a:off x="5222924" y="2204413"/>
          <a:ext cx="3789362" cy="3462394"/>
        </a:xfrm>
        <a:prstGeom prst="ellipse">
          <a:avLst/>
        </a:prstGeom>
        <a:solidFill>
          <a:srgbClr val="2784BD">
            <a:alpha val="49804"/>
          </a:srgb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Deep Learning</a:t>
          </a:r>
          <a:endParaRPr lang="en-US" sz="4500" kern="1200" dirty="0"/>
        </a:p>
      </dsp:txBody>
      <dsp:txXfrm>
        <a:off x="6381837" y="3098865"/>
        <a:ext cx="2273617" cy="1904316"/>
      </dsp:txXfrm>
    </dsp:sp>
    <dsp:sp modelId="{373F0963-484C-4B3D-914F-2CC372D546E8}">
      <dsp:nvSpPr>
        <dsp:cNvPr id="0" name=""/>
        <dsp:cNvSpPr/>
      </dsp:nvSpPr>
      <dsp:spPr>
        <a:xfrm>
          <a:off x="2700288" y="2172140"/>
          <a:ext cx="3902839" cy="3526940"/>
        </a:xfrm>
        <a:prstGeom prst="ellipse">
          <a:avLst/>
        </a:prstGeom>
        <a:solidFill>
          <a:schemeClr val="accent2">
            <a:lumMod val="7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Computer Vision</a:t>
          </a:r>
          <a:endParaRPr lang="en-US" sz="4500" kern="1200" dirty="0"/>
        </a:p>
      </dsp:txBody>
      <dsp:txXfrm>
        <a:off x="3067805" y="3083266"/>
        <a:ext cx="2341703" cy="1939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6B8A5-6CAA-4889-89E2-7C095C373847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565DD-C5B1-4748-A863-867786358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4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06561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emanticscholar.org/paper/Using-Convolutional-Neural-Networks-to-Count-Palm-Cheang-Cheang/bf75231b5f5345aa0e30e1166552931a04396383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5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0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https://arxiv.org/pdf/1805.06561.pdf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https://www.semanticscholar.org/paper/Using-Convolutional-Neural-Networks-to-Count-Palm-Cheang-Cheang/bf75231b5f5345aa0e30e1166552931a04396383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8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431800"/>
            <a:ext cx="662305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Explain</a:t>
            </a:r>
            <a:r>
              <a:rPr lang="en-US" baseline="0" dirty="0" smtClean="0"/>
              <a:t> briefly what is SAR geometry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 err="1" smtClean="0"/>
              <a:t>cnn</a:t>
            </a:r>
            <a:r>
              <a:rPr lang="en-US" dirty="0" smtClean="0"/>
              <a:t> to learn</a:t>
            </a:r>
            <a:r>
              <a:rPr lang="en-US" baseline="0" dirty="0" smtClean="0"/>
              <a:t> all these variations, huge training data is required, but it is not available in SAR.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8008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270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256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5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17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7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9"/>
            <a:ext cx="1220046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ja-JP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Enter the title.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2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z="2400" baseline="0" noProof="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ja-JP" altLang="en-US" sz="2000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 marL="466703" indent="-107945">
              <a:defRPr lang="ja-JP" altLang="en-US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lang="ja-JP" altLang="en-US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kumimoji="1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Enter the text.</a:t>
            </a:r>
            <a:endParaRPr kumimoji="1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Second level</a:t>
            </a:r>
            <a:endParaRPr kumimoji="1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lvl="2"/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Third level</a:t>
            </a:r>
            <a:endParaRPr kumimoji="1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lvl="3"/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Fourth level</a:t>
            </a:r>
            <a:endParaRPr kumimoji="1" lang="ja-JP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51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0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4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3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9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7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1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C2277-977B-44F2-AB37-B5631BDEF8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"/><Relationship Id="rId5" Type="http://schemas.openxmlformats.org/officeDocument/2006/relationships/image" Target="../media/image35.tif"/><Relationship Id="rId4" Type="http://schemas.openxmlformats.org/officeDocument/2006/relationships/image" Target="../media/image3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tif"/><Relationship Id="rId7" Type="http://schemas.microsoft.com/office/2007/relationships/hdphoto" Target="../media/hdphoto1.wdp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35.tif"/><Relationship Id="rId10" Type="http://schemas.openxmlformats.org/officeDocument/2006/relationships/image" Target="../media/image43.png"/><Relationship Id="rId4" Type="http://schemas.openxmlformats.org/officeDocument/2006/relationships/image" Target="../media/image34.tif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1.tiff"/><Relationship Id="rId7" Type="http://schemas.openxmlformats.org/officeDocument/2006/relationships/image" Target="../media/image55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tiff"/><Relationship Id="rId11" Type="http://schemas.openxmlformats.org/officeDocument/2006/relationships/image" Target="../media/image59.tiff"/><Relationship Id="rId5" Type="http://schemas.openxmlformats.org/officeDocument/2006/relationships/image" Target="../media/image53.tiff"/><Relationship Id="rId10" Type="http://schemas.openxmlformats.org/officeDocument/2006/relationships/image" Target="../media/image58.tiff"/><Relationship Id="rId4" Type="http://schemas.openxmlformats.org/officeDocument/2006/relationships/image" Target="../media/image52.tiff"/><Relationship Id="rId9" Type="http://schemas.openxmlformats.org/officeDocument/2006/relationships/image" Target="../media/image57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536" y="1045028"/>
            <a:ext cx="8132465" cy="164937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Towards Geospatial Intelligence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with </a:t>
            </a:r>
            <a:r>
              <a:rPr lang="en-US" dirty="0" smtClean="0">
                <a:solidFill>
                  <a:schemeClr val="bg1"/>
                </a:solidFill>
              </a:rPr>
              <a:t>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3347" y="5035672"/>
            <a:ext cx="8333434" cy="1655762"/>
          </a:xfrm>
          <a:noFill/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Shreya Sharma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Data Science </a:t>
            </a:r>
            <a:r>
              <a:rPr lang="en-US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Researcher 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NEC </a:t>
            </a:r>
            <a:r>
              <a:rPr lang="en-US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Corporation</a:t>
            </a:r>
            <a:endParaRPr lang="en-US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4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Conventional Ship </a:t>
            </a:r>
            <a:r>
              <a:rPr lang="en-US" dirty="0"/>
              <a:t>Classification Methods </a:t>
            </a:r>
          </a:p>
        </p:txBody>
      </p:sp>
      <p:grpSp>
        <p:nvGrpSpPr>
          <p:cNvPr id="40" name="Group 36"/>
          <p:cNvGrpSpPr/>
          <p:nvPr/>
        </p:nvGrpSpPr>
        <p:grpSpPr>
          <a:xfrm>
            <a:off x="1788703" y="4087151"/>
            <a:ext cx="7625324" cy="1836708"/>
            <a:chOff x="4385488" y="2165258"/>
            <a:chExt cx="4921647" cy="1491624"/>
          </a:xfrm>
        </p:grpSpPr>
        <p:grpSp>
          <p:nvGrpSpPr>
            <p:cNvPr id="41" name="Group 11"/>
            <p:cNvGrpSpPr/>
            <p:nvPr/>
          </p:nvGrpSpPr>
          <p:grpSpPr>
            <a:xfrm>
              <a:off x="5914234" y="2571879"/>
              <a:ext cx="3392901" cy="647050"/>
              <a:chOff x="3313993" y="4639762"/>
              <a:chExt cx="3452986" cy="370429"/>
            </a:xfrm>
          </p:grpSpPr>
          <p:sp>
            <p:nvSpPr>
              <p:cNvPr id="49" name="Rectangle 12"/>
              <p:cNvSpPr/>
              <p:nvPr/>
            </p:nvSpPr>
            <p:spPr bwMode="auto">
              <a:xfrm>
                <a:off x="3920204" y="4639762"/>
                <a:ext cx="1301814" cy="37042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CNN</a:t>
                </a:r>
              </a:p>
            </p:txBody>
          </p:sp>
          <p:cxnSp>
            <p:nvCxnSpPr>
              <p:cNvPr id="50" name="Straight Arrow Connector 14"/>
              <p:cNvCxnSpPr>
                <a:endCxn id="49" idx="1"/>
              </p:cNvCxnSpPr>
              <p:nvPr/>
            </p:nvCxnSpPr>
            <p:spPr bwMode="auto">
              <a:xfrm>
                <a:off x="3313993" y="4823110"/>
                <a:ext cx="606211" cy="1866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1" name="TextBox 15"/>
              <p:cNvSpPr txBox="1"/>
              <p:nvPr/>
            </p:nvSpPr>
            <p:spPr>
              <a:xfrm>
                <a:off x="5763436" y="4727885"/>
                <a:ext cx="1003543" cy="214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</a:t>
                </a:r>
              </a:p>
            </p:txBody>
          </p:sp>
          <p:cxnSp>
            <p:nvCxnSpPr>
              <p:cNvPr id="52" name="Straight Arrow Connector 16"/>
              <p:cNvCxnSpPr/>
              <p:nvPr/>
            </p:nvCxnSpPr>
            <p:spPr bwMode="auto">
              <a:xfrm flipV="1">
                <a:off x="5222018" y="4844595"/>
                <a:ext cx="556383" cy="975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2" name="Group 24"/>
            <p:cNvGrpSpPr/>
            <p:nvPr/>
          </p:nvGrpSpPr>
          <p:grpSpPr>
            <a:xfrm>
              <a:off x="4385488" y="2165258"/>
              <a:ext cx="1549883" cy="1491624"/>
              <a:chOff x="414866" y="1493183"/>
              <a:chExt cx="1885308" cy="2015066"/>
            </a:xfrm>
          </p:grpSpPr>
          <p:pic>
            <p:nvPicPr>
              <p:cNvPr id="43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866" y="1493183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1664014"/>
                <a:ext cx="1184334" cy="118433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Picture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733" y="1815415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6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56" y="1976533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7" name="Picture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779" y="2137649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8" name="Picture 3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7599" y="2325673"/>
                <a:ext cx="1182575" cy="118257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53" name="TextBox 37"/>
          <p:cNvSpPr txBox="1"/>
          <p:nvPr/>
        </p:nvSpPr>
        <p:spPr>
          <a:xfrm>
            <a:off x="4094172" y="5622031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pic>
        <p:nvPicPr>
          <p:cNvPr id="55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75" y="1546777"/>
            <a:ext cx="1760072" cy="1579899"/>
          </a:xfrm>
          <a:prstGeom prst="rect">
            <a:avLst/>
          </a:prstGeom>
        </p:spPr>
      </p:pic>
      <p:sp>
        <p:nvSpPr>
          <p:cNvPr id="56" name="Rectangle 35"/>
          <p:cNvSpPr/>
          <p:nvPr/>
        </p:nvSpPr>
        <p:spPr bwMode="auto">
          <a:xfrm rot="19947095">
            <a:off x="2117170" y="2201313"/>
            <a:ext cx="1216497" cy="410227"/>
          </a:xfrm>
          <a:prstGeom prst="rect">
            <a:avLst/>
          </a:prstGeom>
          <a:noFill/>
          <a:ln w="57150">
            <a:solidFill>
              <a:srgbClr val="FFFF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7" name="TextBox 2"/>
          <p:cNvSpPr txBox="1"/>
          <p:nvPr/>
        </p:nvSpPr>
        <p:spPr>
          <a:xfrm>
            <a:off x="1788703" y="1546777"/>
            <a:ext cx="168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Bounding Box</a:t>
            </a:r>
          </a:p>
        </p:txBody>
      </p:sp>
      <p:sp>
        <p:nvSpPr>
          <p:cNvPr id="58" name="TextBox 32"/>
          <p:cNvSpPr txBox="1"/>
          <p:nvPr/>
        </p:nvSpPr>
        <p:spPr>
          <a:xfrm>
            <a:off x="2853011" y="2810403"/>
            <a:ext cx="1013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sp>
        <p:nvSpPr>
          <p:cNvPr id="59" name="Rectangle 12"/>
          <p:cNvSpPr/>
          <p:nvPr/>
        </p:nvSpPr>
        <p:spPr bwMode="auto">
          <a:xfrm>
            <a:off x="4517405" y="1778866"/>
            <a:ext cx="2319915" cy="901455"/>
          </a:xfrm>
          <a:prstGeom prst="rect">
            <a:avLst/>
          </a:prstGeom>
          <a:ln w="28575">
            <a:solidFill>
              <a:schemeClr val="tx1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Feature extractor*</a:t>
            </a:r>
            <a:endParaRPr lang="en-US" sz="2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0" name="Straight Arrow Connector 14"/>
          <p:cNvCxnSpPr>
            <a:endCxn id="59" idx="1"/>
          </p:cNvCxnSpPr>
          <p:nvPr/>
        </p:nvCxnSpPr>
        <p:spPr bwMode="auto">
          <a:xfrm flipV="1">
            <a:off x="3452590" y="2229591"/>
            <a:ext cx="1064815" cy="5599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16"/>
          <p:cNvCxnSpPr>
            <a:stCxn id="59" idx="3"/>
            <a:endCxn id="63" idx="1"/>
          </p:cNvCxnSpPr>
          <p:nvPr/>
        </p:nvCxnSpPr>
        <p:spPr bwMode="auto">
          <a:xfrm>
            <a:off x="6837322" y="2229591"/>
            <a:ext cx="965895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63" name="Rectangle 12"/>
          <p:cNvSpPr/>
          <p:nvPr/>
        </p:nvSpPr>
        <p:spPr bwMode="auto">
          <a:xfrm>
            <a:off x="7803217" y="1778866"/>
            <a:ext cx="2019719" cy="901455"/>
          </a:xfrm>
          <a:prstGeom prst="rect">
            <a:avLst/>
          </a:prstGeom>
          <a:ln w="28575">
            <a:solidFill>
              <a:schemeClr val="tx1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Classifier (SVM</a:t>
            </a:r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4" name="TextBox 15"/>
          <p:cNvSpPr txBox="1"/>
          <p:nvPr/>
        </p:nvSpPr>
        <p:spPr>
          <a:xfrm>
            <a:off x="10160380" y="1998758"/>
            <a:ext cx="98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</p:txBody>
      </p:sp>
      <p:cxnSp>
        <p:nvCxnSpPr>
          <p:cNvPr id="65" name="Straight Arrow Connector 16"/>
          <p:cNvCxnSpPr>
            <a:stCxn id="63" idx="3"/>
            <a:endCxn id="64" idx="1"/>
          </p:cNvCxnSpPr>
          <p:nvPr/>
        </p:nvCxnSpPr>
        <p:spPr bwMode="auto">
          <a:xfrm flipV="1">
            <a:off x="9822936" y="2229591"/>
            <a:ext cx="337444" cy="3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正方形/長方形 23"/>
          <p:cNvSpPr/>
          <p:nvPr/>
        </p:nvSpPr>
        <p:spPr>
          <a:xfrm>
            <a:off x="4239706" y="2805462"/>
            <a:ext cx="3857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*Length, Area, Intensity, … etc.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3"/>
          <p:cNvSpPr txBox="1"/>
          <p:nvPr/>
        </p:nvSpPr>
        <p:spPr>
          <a:xfrm>
            <a:off x="0" y="6067398"/>
            <a:ext cx="1219200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/>
              <a:t>These methods classify a ship based on its </a:t>
            </a:r>
            <a:r>
              <a:rPr lang="en-US" sz="2800" dirty="0"/>
              <a:t>appearance in image 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9058" y="814466"/>
            <a:ext cx="567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Hand-crafted feature-based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" y="3436099"/>
            <a:ext cx="857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Convolutional Neural Network (CNN)-based</a:t>
            </a:r>
          </a:p>
        </p:txBody>
      </p:sp>
    </p:spTree>
    <p:extLst>
      <p:ext uri="{BB962C8B-B14F-4D97-AF65-F5344CB8AC3E}">
        <p14:creationId xmlns:p14="http://schemas.microsoft.com/office/powerpoint/2010/main" val="37855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96" r="57925" b="66432"/>
          <a:stretch/>
        </p:blipFill>
        <p:spPr>
          <a:xfrm>
            <a:off x="8867992" y="2161268"/>
            <a:ext cx="2142037" cy="171666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9331809" y="3904219"/>
                <a:ext cx="202611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809" y="3904219"/>
                <a:ext cx="2026111" cy="470000"/>
              </a:xfrm>
              <a:prstGeom prst="rect">
                <a:avLst/>
              </a:prstGeom>
              <a:blipFill rotWithShape="0">
                <a:blip r:embed="rId4"/>
                <a:stretch>
                  <a:fillRect l="-904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321762" y="1664972"/>
                <a:ext cx="202611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762" y="1664972"/>
                <a:ext cx="2026111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601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9" t="901" r="7849" b="66717"/>
          <a:stretch/>
        </p:blipFill>
        <p:spPr>
          <a:xfrm>
            <a:off x="8854008" y="4425730"/>
            <a:ext cx="2190088" cy="169042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58" name="Rounded Rectangular Callout 57"/>
          <p:cNvSpPr/>
          <p:nvPr/>
        </p:nvSpPr>
        <p:spPr bwMode="auto">
          <a:xfrm>
            <a:off x="4737720" y="3304068"/>
            <a:ext cx="3225149" cy="908163"/>
          </a:xfrm>
          <a:prstGeom prst="wedgeRoundRectCallout">
            <a:avLst>
              <a:gd name="adj1" fmla="val -39829"/>
              <a:gd name="adj2" fmla="val 99540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Same ship viewed under different angles</a:t>
            </a:r>
            <a:endParaRPr kumimoji="1" lang="en-US" sz="2400" dirty="0">
              <a:solidFill>
                <a:srgbClr val="C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150373" y="3505363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160418" y="5734738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434" y="2008485"/>
            <a:ext cx="6595356" cy="3635645"/>
            <a:chOff x="-177979" y="1328764"/>
            <a:chExt cx="6595356" cy="3635645"/>
          </a:xfrm>
        </p:grpSpPr>
        <p:grpSp>
          <p:nvGrpSpPr>
            <p:cNvPr id="24" name="Group 23"/>
            <p:cNvGrpSpPr/>
            <p:nvPr/>
          </p:nvGrpSpPr>
          <p:grpSpPr>
            <a:xfrm>
              <a:off x="167978" y="1805290"/>
              <a:ext cx="695971" cy="179865"/>
              <a:chOff x="2043158" y="1778000"/>
              <a:chExt cx="709205" cy="203499"/>
            </a:xfrm>
            <a:solidFill>
              <a:schemeClr val="tx1"/>
            </a:solidFill>
          </p:grpSpPr>
          <p:sp>
            <p:nvSpPr>
              <p:cNvPr id="25" name="Oval 24"/>
              <p:cNvSpPr/>
              <p:nvPr/>
            </p:nvSpPr>
            <p:spPr bwMode="auto">
              <a:xfrm>
                <a:off x="2316479" y="1778000"/>
                <a:ext cx="162561" cy="177825"/>
              </a:xfrm>
              <a:prstGeom prst="ellips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Isosceles Triangle 25"/>
              <p:cNvSpPr/>
              <p:nvPr/>
            </p:nvSpPr>
            <p:spPr bwMode="auto">
              <a:xfrm rot="16200000">
                <a:off x="2526303" y="1730738"/>
                <a:ext cx="178798" cy="273322"/>
              </a:xfrm>
              <a:prstGeom prst="triangl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Isosceles Triangle 26"/>
              <p:cNvSpPr/>
              <p:nvPr/>
            </p:nvSpPr>
            <p:spPr bwMode="auto">
              <a:xfrm rot="5400000">
                <a:off x="2062331" y="1758828"/>
                <a:ext cx="203498" cy="241843"/>
              </a:xfrm>
              <a:prstGeom prst="triangl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 bwMode="auto">
            <a:xfrm flipH="1">
              <a:off x="490611" y="1927042"/>
              <a:ext cx="9451" cy="231516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Arrow Connector 28"/>
            <p:cNvCxnSpPr>
              <a:stCxn id="25" idx="4"/>
            </p:cNvCxnSpPr>
            <p:nvPr/>
          </p:nvCxnSpPr>
          <p:spPr bwMode="auto">
            <a:xfrm>
              <a:off x="515963" y="1962463"/>
              <a:ext cx="2301691" cy="261585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2784BD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38471" y="2366775"/>
                  <a:ext cx="382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471" y="2366775"/>
                  <a:ext cx="38273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73" r="-3175" b="-1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/>
            <p:cNvCxnSpPr/>
            <p:nvPr/>
          </p:nvCxnSpPr>
          <p:spPr bwMode="auto">
            <a:xfrm flipV="1">
              <a:off x="863950" y="4942449"/>
              <a:ext cx="5553427" cy="14665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2784B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1135027" y="2438084"/>
                  <a:ext cx="3898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027" y="2438084"/>
                  <a:ext cx="38985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5625" r="-3125" b="-163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-177979" y="1328764"/>
              <a:ext cx="1507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Satellite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Arrow Connector 34"/>
            <p:cNvCxnSpPr>
              <a:stCxn id="25" idx="4"/>
            </p:cNvCxnSpPr>
            <p:nvPr/>
          </p:nvCxnSpPr>
          <p:spPr bwMode="auto">
            <a:xfrm>
              <a:off x="515963" y="1962463"/>
              <a:ext cx="4257745" cy="261585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8" name="グループ化 187"/>
            <p:cNvGrpSpPr>
              <a:grpSpLocks noChangeAspect="1"/>
            </p:cNvGrpSpPr>
            <p:nvPr/>
          </p:nvGrpSpPr>
          <p:grpSpPr bwMode="gray">
            <a:xfrm>
              <a:off x="2320159" y="4497314"/>
              <a:ext cx="1237995" cy="467095"/>
              <a:chOff x="7128818" y="3367088"/>
              <a:chExt cx="1413680" cy="533400"/>
            </a:xfrm>
          </p:grpSpPr>
          <p:sp>
            <p:nvSpPr>
              <p:cNvPr id="39" name="Freeform 84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0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41" name="グループ化 187"/>
            <p:cNvGrpSpPr>
              <a:grpSpLocks noChangeAspect="1"/>
            </p:cNvGrpSpPr>
            <p:nvPr/>
          </p:nvGrpSpPr>
          <p:grpSpPr bwMode="gray">
            <a:xfrm>
              <a:off x="4256305" y="4496156"/>
              <a:ext cx="1225011" cy="462196"/>
              <a:chOff x="7128818" y="3367088"/>
              <a:chExt cx="1413680" cy="533400"/>
            </a:xfrm>
          </p:grpSpPr>
          <p:sp>
            <p:nvSpPr>
              <p:cNvPr id="42" name="Freeform 84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59" name="Straight Arrow Connector 58"/>
            <p:cNvCxnSpPr>
              <a:endCxn id="37" idx="1"/>
            </p:cNvCxnSpPr>
            <p:nvPr/>
          </p:nvCxnSpPr>
          <p:spPr bwMode="auto">
            <a:xfrm flipV="1">
              <a:off x="538471" y="1822687"/>
              <a:ext cx="4844647" cy="9151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Arc 31"/>
            <p:cNvSpPr/>
            <p:nvPr/>
          </p:nvSpPr>
          <p:spPr>
            <a:xfrm rot="4570599">
              <a:off x="354782" y="1904426"/>
              <a:ext cx="370995" cy="440500"/>
            </a:xfrm>
            <a:prstGeom prst="arc">
              <a:avLst>
                <a:gd name="adj1" fmla="val 18663440"/>
                <a:gd name="adj2" fmla="val 1661452"/>
              </a:avLst>
            </a:prstGeom>
            <a:ln w="19050">
              <a:solidFill>
                <a:srgbClr val="2784B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Arc 35"/>
            <p:cNvSpPr/>
            <p:nvPr/>
          </p:nvSpPr>
          <p:spPr>
            <a:xfrm rot="5400000">
              <a:off x="283076" y="2002391"/>
              <a:ext cx="794720" cy="901325"/>
            </a:xfrm>
            <a:prstGeom prst="arc">
              <a:avLst>
                <a:gd name="adj1" fmla="val 15316814"/>
                <a:gd name="adj2" fmla="val 1540194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Oval 46"/>
          <p:cNvSpPr/>
          <p:nvPr/>
        </p:nvSpPr>
        <p:spPr bwMode="auto">
          <a:xfrm rot="2801830">
            <a:off x="9193818" y="5060115"/>
            <a:ext cx="710399" cy="219189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68" y="1664972"/>
            <a:ext cx="225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3877" y="4957046"/>
            <a:ext cx="16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Azimuth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19531" y="2448367"/>
            <a:ext cx="16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</a:p>
        </p:txBody>
      </p:sp>
      <p:sp>
        <p:nvSpPr>
          <p:cNvPr id="45" name="TextBox 19"/>
          <p:cNvSpPr txBox="1"/>
          <p:nvPr/>
        </p:nvSpPr>
        <p:spPr>
          <a:xfrm>
            <a:off x="-15853" y="6240813"/>
            <a:ext cx="12207203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Only image information is insufficient for robust classification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1" y="1246757"/>
            <a:ext cx="12191999" cy="426579"/>
          </a:xfrm>
          <a:prstGeom prst="roundRect">
            <a:avLst/>
          </a:prstGeom>
          <a:ln>
            <a:solidFill>
              <a:srgbClr val="C00000"/>
            </a:solidFill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Labelled images are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very few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learn all possible variations</a:t>
            </a:r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649" y="713987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Appearance of a ship varies with satellite viewing 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12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730158"/>
            <a:ext cx="12192000" cy="578882"/>
          </a:xfrm>
          <a:prstGeom prst="round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viewing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angle as an additional information in a NN</a:t>
            </a:r>
          </a:p>
        </p:txBody>
      </p:sp>
      <p:grpSp>
        <p:nvGrpSpPr>
          <p:cNvPr id="5" name="グループ化 47"/>
          <p:cNvGrpSpPr/>
          <p:nvPr/>
        </p:nvGrpSpPr>
        <p:grpSpPr>
          <a:xfrm>
            <a:off x="914400" y="2028011"/>
            <a:ext cx="10661301" cy="4321198"/>
            <a:chOff x="96042" y="2074045"/>
            <a:chExt cx="9212444" cy="4027488"/>
          </a:xfrm>
        </p:grpSpPr>
        <p:sp>
          <p:nvSpPr>
            <p:cNvPr id="6" name="Rectangle 5"/>
            <p:cNvSpPr/>
            <p:nvPr/>
          </p:nvSpPr>
          <p:spPr bwMode="auto">
            <a:xfrm>
              <a:off x="5097743" y="2975261"/>
              <a:ext cx="1768331" cy="690015"/>
            </a:xfrm>
            <a:prstGeom prst="rect">
              <a:avLst/>
            </a:prstGeom>
            <a:ln w="28575">
              <a:solidFill>
                <a:schemeClr val="tx1"/>
              </a:solidFill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CNN</a:t>
              </a:r>
              <a:endPara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4460314" y="3320268"/>
              <a:ext cx="609719" cy="1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>
              <a:off x="7834541" y="2932864"/>
              <a:ext cx="1170153" cy="774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Ship 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Class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6" idx="3"/>
              <a:endCxn id="8" idx="1"/>
            </p:cNvCxnSpPr>
            <p:nvPr/>
          </p:nvCxnSpPr>
          <p:spPr bwMode="auto">
            <a:xfrm flipV="1">
              <a:off x="6866073" y="3320121"/>
              <a:ext cx="968467" cy="14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>
              <a:endCxn id="6" idx="2"/>
            </p:cNvCxnSpPr>
            <p:nvPr/>
          </p:nvCxnSpPr>
          <p:spPr bwMode="auto">
            <a:xfrm flipH="1" flipV="1">
              <a:off x="5981909" y="3665276"/>
              <a:ext cx="12782" cy="1284091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1" name="グループ化 16"/>
            <p:cNvGrpSpPr/>
            <p:nvPr/>
          </p:nvGrpSpPr>
          <p:grpSpPr>
            <a:xfrm>
              <a:off x="2896346" y="2557038"/>
              <a:ext cx="1450343" cy="1452919"/>
              <a:chOff x="2490559" y="2219533"/>
              <a:chExt cx="1930406" cy="193383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0559" y="2219533"/>
                <a:ext cx="1248364" cy="117005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9951" y="2383477"/>
                <a:ext cx="1212664" cy="113659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5312" y="2528776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0766" y="2683398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220" y="2838019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0102" y="3018464"/>
                <a:ext cx="1210863" cy="113490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3596454" y="3759489"/>
              <a:ext cx="11144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© JAXA</a:t>
              </a:r>
            </a:p>
          </p:txBody>
        </p:sp>
        <p:sp>
          <p:nvSpPr>
            <p:cNvPr id="13" name="フローチャート: 磁気ディスク 5"/>
            <p:cNvSpPr/>
            <p:nvPr/>
          </p:nvSpPr>
          <p:spPr bwMode="auto">
            <a:xfrm>
              <a:off x="231664" y="4842182"/>
              <a:ext cx="1792845" cy="807647"/>
            </a:xfrm>
            <a:prstGeom prst="flowChartMagneticDisk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4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Metadata</a:t>
              </a:r>
              <a:endParaRPr kumimoji="1" lang="ja-JP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4" name="Rectangle 9"/>
            <p:cNvSpPr/>
            <p:nvPr/>
          </p:nvSpPr>
          <p:spPr bwMode="auto">
            <a:xfrm>
              <a:off x="2538242" y="4766144"/>
              <a:ext cx="2018370" cy="98007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Extract Viewing Angle Map </a:t>
              </a:r>
            </a:p>
          </p:txBody>
        </p:sp>
        <p:cxnSp>
          <p:nvCxnSpPr>
            <p:cNvPr id="15" name="Straight Arrow Connector 6"/>
            <p:cNvCxnSpPr>
              <a:stCxn id="13" idx="4"/>
              <a:endCxn id="14" idx="1"/>
            </p:cNvCxnSpPr>
            <p:nvPr/>
          </p:nvCxnSpPr>
          <p:spPr bwMode="auto">
            <a:xfrm>
              <a:off x="2024509" y="5246006"/>
              <a:ext cx="513733" cy="1017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6" name="Picture 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6" b="98555" l="5195" r="95455">
                          <a14:foregroundMark x1="5195" y1="14451" x2="5195" y2="14451"/>
                          <a14:foregroundMark x1="75325" y1="1734" x2="75325" y2="1734"/>
                          <a14:foregroundMark x1="95779" y1="86416" x2="95779" y2="86416"/>
                          <a14:foregroundMark x1="23377" y1="98555" x2="23377" y2="985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3124" y="3941533"/>
              <a:ext cx="2088594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6"/>
            <p:cNvCxnSpPr/>
            <p:nvPr/>
          </p:nvCxnSpPr>
          <p:spPr bwMode="auto">
            <a:xfrm>
              <a:off x="4542256" y="5246006"/>
              <a:ext cx="746553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8" name="Content Placeholder 3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741" b="96154" l="5287" r="95430">
                          <a14:foregroundMark x1="5287" y1="18694" x2="5287" y2="18694"/>
                          <a14:foregroundMark x1="75806" y1="4919" x2="75806" y2="4919"/>
                          <a14:foregroundMark x1="94892" y1="83631" x2="94892" y2="83631"/>
                          <a14:foregroundMark x1="24283" y1="96154" x2="24283" y2="96154"/>
                          <a14:foregroundMark x1="6452" y1="16458" x2="6452" y2="16458"/>
                          <a14:foregroundMark x1="75717" y1="5456" x2="75717" y2="5456"/>
                          <a14:foregroundMark x1="95430" y1="83542" x2="95430" y2="83542"/>
                          <a14:foregroundMark x1="25179" y1="95707" x2="25179" y2="957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" t="3460" r="4651" b="3442"/>
            <a:stretch/>
          </p:blipFill>
          <p:spPr>
            <a:xfrm rot="21598123">
              <a:off x="149253" y="2308484"/>
              <a:ext cx="1905880" cy="2160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TextBox 6"/>
            <p:cNvSpPr txBox="1"/>
            <p:nvPr/>
          </p:nvSpPr>
          <p:spPr>
            <a:xfrm>
              <a:off x="1223795" y="3881292"/>
              <a:ext cx="8945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© JAXA</a:t>
              </a:r>
            </a:p>
          </p:txBody>
        </p:sp>
        <p:cxnSp>
          <p:nvCxnSpPr>
            <p:cNvPr id="20" name="Straight Arrow Connector 6"/>
            <p:cNvCxnSpPr/>
            <p:nvPr/>
          </p:nvCxnSpPr>
          <p:spPr bwMode="auto">
            <a:xfrm>
              <a:off x="2024509" y="3320268"/>
              <a:ext cx="721919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角丸四角形 18"/>
            <p:cNvSpPr/>
            <p:nvPr/>
          </p:nvSpPr>
          <p:spPr bwMode="auto">
            <a:xfrm>
              <a:off x="96042" y="2074045"/>
              <a:ext cx="2025689" cy="3930185"/>
            </a:xfrm>
            <a:prstGeom prst="roundRect">
              <a:avLst>
                <a:gd name="adj" fmla="val 6944"/>
              </a:avLst>
            </a:prstGeom>
            <a:noFill/>
            <a:ln w="28575">
              <a:solidFill>
                <a:schemeClr val="tx1"/>
              </a:solidFill>
              <a:prstDash val="sysDash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22" name="TextBox 9"/>
            <p:cNvSpPr txBox="1"/>
            <p:nvPr/>
          </p:nvSpPr>
          <p:spPr>
            <a:xfrm>
              <a:off x="6768551" y="4175373"/>
              <a:ext cx="2539935" cy="100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Viewing angle map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Shows viewing angle at each pixel</a:t>
              </a:r>
            </a:p>
          </p:txBody>
        </p:sp>
        <p:sp>
          <p:nvSpPr>
            <p:cNvPr id="23" name="フリーフォーム 45"/>
            <p:cNvSpPr/>
            <p:nvPr/>
          </p:nvSpPr>
          <p:spPr bwMode="auto">
            <a:xfrm rot="4500000">
              <a:off x="930970" y="4430984"/>
              <a:ext cx="533177" cy="322459"/>
            </a:xfrm>
            <a:custGeom>
              <a:avLst/>
              <a:gdLst>
                <a:gd name="connsiteX0" fmla="*/ 0 w 2024743"/>
                <a:gd name="connsiteY0" fmla="*/ 345610 h 691220"/>
                <a:gd name="connsiteX1" fmla="*/ 615821 w 2024743"/>
                <a:gd name="connsiteY1" fmla="*/ 9708 h 691220"/>
                <a:gd name="connsiteX2" fmla="*/ 1296955 w 2024743"/>
                <a:gd name="connsiteY2" fmla="*/ 681512 h 691220"/>
                <a:gd name="connsiteX3" fmla="*/ 2024743 w 2024743"/>
                <a:gd name="connsiteY3" fmla="*/ 345610 h 69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743" h="691220">
                  <a:moveTo>
                    <a:pt x="0" y="345610"/>
                  </a:moveTo>
                  <a:cubicBezTo>
                    <a:pt x="199831" y="149667"/>
                    <a:pt x="399662" y="-46276"/>
                    <a:pt x="615821" y="9708"/>
                  </a:cubicBezTo>
                  <a:cubicBezTo>
                    <a:pt x="831980" y="65692"/>
                    <a:pt x="1062135" y="625528"/>
                    <a:pt x="1296955" y="681512"/>
                  </a:cubicBezTo>
                  <a:cubicBezTo>
                    <a:pt x="1531775" y="737496"/>
                    <a:pt x="1778259" y="541553"/>
                    <a:pt x="2024743" y="345610"/>
                  </a:cubicBezTo>
                </a:path>
              </a:pathLst>
            </a:custGeom>
            <a:noFill/>
            <a:ln>
              <a:solidFill>
                <a:schemeClr val="accent6">
                  <a:lumMod val="90000"/>
                  <a:lumOff val="10000"/>
                </a:schemeClr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34730" y="2020694"/>
            <a:ext cx="11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03391" y="2084133"/>
            <a:ext cx="193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Ship Images</a:t>
            </a:r>
          </a:p>
        </p:txBody>
      </p:sp>
      <p:sp>
        <p:nvSpPr>
          <p:cNvPr id="33" name="Rectangle 32"/>
          <p:cNvSpPr/>
          <p:nvPr/>
        </p:nvSpPr>
        <p:spPr bwMode="auto">
          <a:xfrm rot="20980948">
            <a:off x="6877574" y="4167609"/>
            <a:ext cx="1692311" cy="2036467"/>
          </a:xfrm>
          <a:custGeom>
            <a:avLst/>
            <a:gdLst>
              <a:gd name="connsiteX0" fmla="*/ 0 w 1518377"/>
              <a:gd name="connsiteY0" fmla="*/ 0 h 1872356"/>
              <a:gd name="connsiteX1" fmla="*/ 1518377 w 1518377"/>
              <a:gd name="connsiteY1" fmla="*/ 0 h 1872356"/>
              <a:gd name="connsiteX2" fmla="*/ 1518377 w 1518377"/>
              <a:gd name="connsiteY2" fmla="*/ 1872356 h 1872356"/>
              <a:gd name="connsiteX3" fmla="*/ 0 w 1518377"/>
              <a:gd name="connsiteY3" fmla="*/ 1872356 h 1872356"/>
              <a:gd name="connsiteX4" fmla="*/ 0 w 1518377"/>
              <a:gd name="connsiteY4" fmla="*/ 0 h 1872356"/>
              <a:gd name="connsiteX0" fmla="*/ 0 w 1550506"/>
              <a:gd name="connsiteY0" fmla="*/ 0 h 1878204"/>
              <a:gd name="connsiteX1" fmla="*/ 1550506 w 1550506"/>
              <a:gd name="connsiteY1" fmla="*/ 5848 h 1878204"/>
              <a:gd name="connsiteX2" fmla="*/ 1550506 w 1550506"/>
              <a:gd name="connsiteY2" fmla="*/ 1878204 h 1878204"/>
              <a:gd name="connsiteX3" fmla="*/ 32129 w 1550506"/>
              <a:gd name="connsiteY3" fmla="*/ 1878204 h 1878204"/>
              <a:gd name="connsiteX4" fmla="*/ 0 w 1550506"/>
              <a:gd name="connsiteY4" fmla="*/ 0 h 187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506" h="1878204">
                <a:moveTo>
                  <a:pt x="0" y="0"/>
                </a:moveTo>
                <a:lnTo>
                  <a:pt x="1550506" y="5848"/>
                </a:lnTo>
                <a:lnTo>
                  <a:pt x="1550506" y="1878204"/>
                </a:lnTo>
                <a:lnTo>
                  <a:pt x="32129" y="187820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5833554" y="6184047"/>
                <a:ext cx="202611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25</m:t>
                          </m:r>
                        </m:e>
                        <m:sup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554" y="6184047"/>
                <a:ext cx="2026111" cy="37555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7725516" y="6020851"/>
                <a:ext cx="202611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16" y="6020851"/>
                <a:ext cx="2026111" cy="37555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/>
          <p:cNvSpPr/>
          <p:nvPr/>
        </p:nvSpPr>
        <p:spPr bwMode="auto">
          <a:xfrm>
            <a:off x="0" y="1312415"/>
            <a:ext cx="12192000" cy="561355"/>
          </a:xfrm>
          <a:prstGeom prst="roundRect">
            <a:avLst/>
          </a:prstGeom>
          <a:ln>
            <a:solidFill>
              <a:srgbClr val="C0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Helps the 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 to follow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appearance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changes by learning 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relationship</a:t>
            </a:r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正方形/長方形 3"/>
          <p:cNvSpPr/>
          <p:nvPr/>
        </p:nvSpPr>
        <p:spPr>
          <a:xfrm>
            <a:off x="239351" y="6482001"/>
            <a:ext cx="11843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Sharma et al.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CNN-based ship classification method incorporating SAR geometry information, SPIE RS 2018.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179992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992" lvl="1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t="1762" r="53970" b="72126"/>
          <a:stretch/>
        </p:blipFill>
        <p:spPr>
          <a:xfrm>
            <a:off x="2164604" y="1369305"/>
            <a:ext cx="1724723" cy="14793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" t="67413" r="54356" b="7070"/>
          <a:stretch/>
        </p:blipFill>
        <p:spPr>
          <a:xfrm>
            <a:off x="2164604" y="4811317"/>
            <a:ext cx="1724723" cy="15635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t="34871" r="53769" b="39658"/>
          <a:stretch/>
        </p:blipFill>
        <p:spPr>
          <a:xfrm>
            <a:off x="2164605" y="3071725"/>
            <a:ext cx="1732157" cy="15388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99342" y="1736827"/>
            <a:ext cx="176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3935" y="3616724"/>
            <a:ext cx="205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Bulk-carrier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312" y="5196213"/>
            <a:ext cx="1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Tanker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03247"/>
              </p:ext>
            </p:extLst>
          </p:nvPr>
        </p:nvGraphicFramePr>
        <p:xfrm>
          <a:off x="6819200" y="1284051"/>
          <a:ext cx="5243493" cy="245278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48119"/>
                <a:gridCol w="3195374"/>
              </a:tblGrid>
              <a:tr h="424042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Satellite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Sentinel-1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kern="1200" dirty="0" smtClean="0"/>
                        <a:t>Resolution</a:t>
                      </a:r>
                      <a:endParaRPr lang="en-US" sz="2400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20m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Image</a:t>
                      </a:r>
                      <a:r>
                        <a:rPr lang="en-US" sz="2400" baseline="0" dirty="0" smtClean="0"/>
                        <a:t> size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128 x 128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No. images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</a:t>
                      </a:r>
                      <a:r>
                        <a:rPr lang="en-US" sz="2400" baseline="0" dirty="0" smtClean="0"/>
                        <a:t> per </a:t>
                      </a:r>
                      <a:r>
                        <a:rPr lang="en-US" sz="2400" dirty="0" smtClean="0"/>
                        <a:t>class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2398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Ground truth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AIS + Marine Traffic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4981" y="6407284"/>
            <a:ext cx="626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*Huang, L et al., "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OpenSARShip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A dataset dedicated to Sentinel-1 ship interpretation," IEEE Journal of Sel. Top. in App. Earth Obs. and Rem. Sen. 11(1), 195-208 (2018).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5700" y="246276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5697" y="5922278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780260"/>
            <a:ext cx="6726841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Dataset: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OpenSARShip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24582" y="773293"/>
            <a:ext cx="5243488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Specifications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20156"/>
              </p:ext>
            </p:extLst>
          </p:nvPr>
        </p:nvGraphicFramePr>
        <p:xfrm>
          <a:off x="6794606" y="4321312"/>
          <a:ext cx="5268086" cy="9144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64816"/>
                <a:gridCol w="400327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HCF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10 Features</a:t>
                      </a:r>
                      <a:r>
                        <a:rPr lang="en-US" sz="2400" b="0" baseline="0" dirty="0" smtClean="0"/>
                        <a:t> + SVM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CNN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w/o incident angle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794606" y="3810218"/>
            <a:ext cx="526808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Conventional Methods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7" t="1582" r="7858" b="72175"/>
          <a:stretch/>
        </p:blipFill>
        <p:spPr>
          <a:xfrm>
            <a:off x="4264918" y="1369305"/>
            <a:ext cx="1747149" cy="151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277438" y="257811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0" t="34589" r="7200" b="39574"/>
          <a:stretch/>
        </p:blipFill>
        <p:spPr>
          <a:xfrm>
            <a:off x="4293595" y="3059637"/>
            <a:ext cx="1726657" cy="1568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5277438" y="432131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6" t="67419" r="8555" b="7190"/>
          <a:stretch/>
        </p:blipFill>
        <p:spPr>
          <a:xfrm>
            <a:off x="4293591" y="4828781"/>
            <a:ext cx="1718472" cy="1578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5277438" y="6067480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0513" y="2534955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NOAA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94605" y="5285141"/>
            <a:ext cx="526808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Metrics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836379"/>
              </p:ext>
            </p:extLst>
          </p:nvPr>
        </p:nvGraphicFramePr>
        <p:xfrm>
          <a:off x="6804601" y="5796235"/>
          <a:ext cx="5268086" cy="9144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228867"/>
                <a:gridCol w="3039219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f-measure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Higher is better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#</a:t>
                      </a:r>
                      <a:r>
                        <a:rPr lang="en-US" sz="2400" baseline="0" dirty="0" smtClean="0"/>
                        <a:t>training data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Lower</a:t>
                      </a:r>
                      <a:r>
                        <a:rPr lang="en-US" sz="2400" baseline="0" dirty="0" smtClean="0"/>
                        <a:t> is better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23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018338"/>
              </p:ext>
            </p:extLst>
          </p:nvPr>
        </p:nvGraphicFramePr>
        <p:xfrm>
          <a:off x="-112960" y="1866012"/>
          <a:ext cx="5986012" cy="552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636408" y="3066614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52717" y="456922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50753" y="6216105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43776" y="832963"/>
            <a:ext cx="5680085" cy="954107"/>
          </a:xfrm>
          <a:prstGeom prst="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4.2%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improvement in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f-measure</a:t>
            </a:r>
          </a:p>
        </p:txBody>
      </p: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3428568230"/>
              </p:ext>
            </p:extLst>
          </p:nvPr>
        </p:nvGraphicFramePr>
        <p:xfrm>
          <a:off x="6121789" y="2021760"/>
          <a:ext cx="5500631" cy="5070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Rectangle 25"/>
          <p:cNvSpPr/>
          <p:nvPr/>
        </p:nvSpPr>
        <p:spPr bwMode="auto">
          <a:xfrm>
            <a:off x="6193620" y="832963"/>
            <a:ext cx="5938576" cy="954107"/>
          </a:xfrm>
          <a:prstGeom prst="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25%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reduction in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data requirement</a:t>
            </a:r>
          </a:p>
        </p:txBody>
      </p:sp>
      <p:sp>
        <p:nvSpPr>
          <p:cNvPr id="3" name="Down Arrow 2"/>
          <p:cNvSpPr/>
          <p:nvPr/>
        </p:nvSpPr>
        <p:spPr bwMode="auto">
          <a:xfrm rot="13225624">
            <a:off x="4207815" y="2263628"/>
            <a:ext cx="235228" cy="825236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876836" y="3800789"/>
            <a:ext cx="1632855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7903275" y="3321155"/>
            <a:ext cx="19376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Same Acc.</a:t>
            </a:r>
          </a:p>
        </p:txBody>
      </p:sp>
      <p:sp>
        <p:nvSpPr>
          <p:cNvPr id="20" name="Down Arrow 19"/>
          <p:cNvSpPr/>
          <p:nvPr/>
        </p:nvSpPr>
        <p:spPr bwMode="auto">
          <a:xfrm rot="5400000">
            <a:off x="8705358" y="5465271"/>
            <a:ext cx="280610" cy="766487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9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51" y="115200"/>
            <a:ext cx="12069880" cy="468000"/>
          </a:xfrm>
        </p:spPr>
        <p:txBody>
          <a:bodyPr>
            <a:noAutofit/>
          </a:bodyPr>
          <a:lstStyle/>
          <a:p>
            <a:r>
              <a:rPr lang="en-US" dirty="0" smtClean="0"/>
              <a:t>My Research Work : Microwave Images +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8052" y="762001"/>
            <a:ext cx="11713301" cy="1818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238052" y="3711048"/>
            <a:ext cx="11713301" cy="2828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ja-JP" altLang="en-US" sz="2400" kern="12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ja-JP" altLang="en-US" sz="20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466725" indent="-107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ja-JP" altLang="en-US" sz="20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ja-JP" altLang="en-US" sz="18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Detection</a:t>
            </a:r>
            <a:endParaRPr lang="en-US" sz="28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7" t="1582" r="7858" b="72175"/>
          <a:stretch/>
        </p:blipFill>
        <p:spPr>
          <a:xfrm>
            <a:off x="2766047" y="1541237"/>
            <a:ext cx="2372036" cy="20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0" t="34589" r="7200" b="39574"/>
          <a:stretch/>
        </p:blipFill>
        <p:spPr>
          <a:xfrm>
            <a:off x="5583341" y="1516988"/>
            <a:ext cx="2267619" cy="20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6" t="67419" r="8555" b="7190"/>
          <a:stretch/>
        </p:blipFill>
        <p:spPr>
          <a:xfrm>
            <a:off x="8218758" y="1526289"/>
            <a:ext cx="2258735" cy="2074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276112" y="4694120"/>
            <a:ext cx="2201379" cy="1992267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583341" y="4706899"/>
            <a:ext cx="2267619" cy="19794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36" y="4694120"/>
            <a:ext cx="2377067" cy="19779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39522" y="4210158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26920" y="4232456"/>
            <a:ext cx="2748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1450" y="4154594"/>
            <a:ext cx="234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Map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4968" y="6372351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81427" y="6392902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7444" y="1131607"/>
            <a:ext cx="176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8578" y="1116656"/>
            <a:ext cx="3035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Bulk-carrier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40494" y="1122068"/>
            <a:ext cx="1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Tanker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4968" y="3334390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3895" y="3299795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07956" y="3299795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82426" y="1131606"/>
            <a:ext cx="7998488" cy="2579442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721046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/>
              <a:t>Change detection enables us to understand dynamics of </a:t>
            </a:r>
            <a:r>
              <a:rPr lang="en-US" sz="2800" dirty="0" smtClean="0"/>
              <a:t>Earth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818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Conventional Method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44716" y="3221365"/>
            <a:ext cx="2145630" cy="13492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Pixel-to-pixel difference</a:t>
            </a:r>
            <a:endParaRPr lang="en-US" sz="2400" dirty="0">
              <a:solidFill>
                <a:schemeClr val="dk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0436" y="3221364"/>
            <a:ext cx="2297189" cy="13492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Classification</a:t>
            </a:r>
            <a:endParaRPr lang="en-US" sz="2400" dirty="0">
              <a:solidFill>
                <a:schemeClr val="dk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49" y="720608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Based on pixel-to-pixel difference followed by classification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55257" y="1163573"/>
            <a:ext cx="222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Map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75619" y="1606537"/>
            <a:ext cx="2549007" cy="2134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1619" y="4570661"/>
            <a:ext cx="2532848" cy="20546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7" y="1627082"/>
            <a:ext cx="2530489" cy="2118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" y="4560613"/>
            <a:ext cx="2498767" cy="20570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9661" y="1182273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660" y="4146667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" name="Straight Arrow Connector 3"/>
          <p:cNvCxnSpPr>
            <a:stCxn id="15" idx="3"/>
            <a:endCxn id="6" idx="1"/>
          </p:cNvCxnSpPr>
          <p:nvPr/>
        </p:nvCxnSpPr>
        <p:spPr>
          <a:xfrm>
            <a:off x="3115366" y="2686095"/>
            <a:ext cx="529350" cy="12099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1"/>
          </p:cNvCxnSpPr>
          <p:nvPr/>
        </p:nvCxnSpPr>
        <p:spPr>
          <a:xfrm flipV="1">
            <a:off x="3074386" y="3896014"/>
            <a:ext cx="570330" cy="1405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7" idx="1"/>
          </p:cNvCxnSpPr>
          <p:nvPr/>
        </p:nvCxnSpPr>
        <p:spPr>
          <a:xfrm flipV="1">
            <a:off x="5790346" y="3896013"/>
            <a:ext cx="52009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8956199" y="1562363"/>
            <a:ext cx="3137787" cy="2647200"/>
            <a:chOff x="8914984" y="2146735"/>
            <a:chExt cx="3137787" cy="2647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4984" y="2146735"/>
              <a:ext cx="3137787" cy="2647200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10227314" y="3136955"/>
              <a:ext cx="513126" cy="66675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8607625" y="3557116"/>
            <a:ext cx="697149" cy="336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199" y="4431201"/>
            <a:ext cx="3136168" cy="247444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543158" y="4098948"/>
            <a:ext cx="222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Ground Truth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4159608" y="4988982"/>
            <a:ext cx="4448017" cy="1200329"/>
          </a:xfrm>
          <a:prstGeom prst="wedgeRectCallout">
            <a:avLst>
              <a:gd name="adj1" fmla="val 86298"/>
              <a:gd name="adj2" fmla="val -1903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  <a:endParaRPr lang="en-US" sz="36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Alarms!</a:t>
            </a:r>
            <a:endParaRPr lang="en-US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0268529" y="5373066"/>
            <a:ext cx="513126" cy="6667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223440" y="1809074"/>
            <a:ext cx="2204640" cy="4298337"/>
          </a:xfrm>
          <a:prstGeom prst="rect">
            <a:avLst/>
          </a:prstGeom>
          <a:solidFill>
            <a:schemeClr val="accent5">
              <a:lumMod val="40000"/>
              <a:lumOff val="60000"/>
              <a:alpha val="83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49302" y="1693946"/>
            <a:ext cx="2281926" cy="197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4610" y="4115764"/>
            <a:ext cx="2297904" cy="19866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2" y="1706382"/>
            <a:ext cx="2342896" cy="1976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2" y="4127947"/>
            <a:ext cx="2320176" cy="19495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418" y="2739203"/>
            <a:ext cx="2587583" cy="2290426"/>
          </a:xfrm>
          <a:prstGeom prst="rect">
            <a:avLst/>
          </a:prstGeom>
        </p:spPr>
      </p:pic>
      <p:sp>
        <p:nvSpPr>
          <p:cNvPr id="11" name="Trapezoid 10"/>
          <p:cNvSpPr/>
          <p:nvPr/>
        </p:nvSpPr>
        <p:spPr>
          <a:xfrm rot="5400000">
            <a:off x="3591306" y="1917943"/>
            <a:ext cx="1494264" cy="1739591"/>
          </a:xfrm>
          <a:prstGeom prst="trapezoid">
            <a:avLst>
              <a:gd name="adj" fmla="val 34701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rapezoid 11"/>
          <p:cNvSpPr/>
          <p:nvPr/>
        </p:nvSpPr>
        <p:spPr>
          <a:xfrm rot="5400000">
            <a:off x="3591306" y="4304599"/>
            <a:ext cx="1494264" cy="1739591"/>
          </a:xfrm>
          <a:prstGeom prst="trapezoid">
            <a:avLst>
              <a:gd name="adj" fmla="val 33955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dk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39105" y="3395924"/>
            <a:ext cx="1724298" cy="9883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Classification</a:t>
            </a:r>
            <a:endParaRPr lang="en-US" sz="2000" dirty="0">
              <a:solidFill>
                <a:schemeClr val="dk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00690" y="3391775"/>
            <a:ext cx="1483112" cy="9883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Difference</a:t>
            </a:r>
            <a:endParaRPr lang="en-US" sz="2000" dirty="0">
              <a:solidFill>
                <a:schemeClr val="dk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9907" y="2542407"/>
            <a:ext cx="111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Encoder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786495" y="4907859"/>
            <a:ext cx="111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Encoder</a:t>
            </a:r>
            <a:endParaRPr lang="en-US" sz="2000" dirty="0"/>
          </a:p>
        </p:txBody>
      </p: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>
            <a:off x="4338438" y="3275609"/>
            <a:ext cx="0" cy="140534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26619" y="3692302"/>
            <a:ext cx="1144027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Share Weights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66384" y="1330656"/>
            <a:ext cx="367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Siamese Network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" y="747446"/>
            <a:ext cx="12192000" cy="461665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Transform the images into features and compute </a:t>
            </a:r>
            <a:r>
              <a:rPr lang="en-US" dirty="0" smtClean="0"/>
              <a:t>difference </a:t>
            </a:r>
            <a:r>
              <a:rPr lang="en-US" dirty="0"/>
              <a:t>between features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63918" y="6199050"/>
            <a:ext cx="1202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Sharma et al.,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Very high resolution SAR change detection with Siamese Networks, The 66th Academic Conference of the Remote Sensing Society of Japan, 2019.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7872" y="1321655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3156" y="3727856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2731228" y="2682330"/>
            <a:ext cx="73741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727835" y="5247409"/>
            <a:ext cx="73741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4" idx="1"/>
          </p:cNvCxnSpPr>
          <p:nvPr/>
        </p:nvCxnSpPr>
        <p:spPr>
          <a:xfrm>
            <a:off x="5221279" y="2739203"/>
            <a:ext cx="579411" cy="114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0"/>
            <a:endCxn id="14" idx="1"/>
          </p:cNvCxnSpPr>
          <p:nvPr/>
        </p:nvCxnSpPr>
        <p:spPr>
          <a:xfrm flipV="1">
            <a:off x="5208234" y="3885967"/>
            <a:ext cx="592456" cy="128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3" idx="1"/>
          </p:cNvCxnSpPr>
          <p:nvPr/>
        </p:nvCxnSpPr>
        <p:spPr>
          <a:xfrm>
            <a:off x="7283802" y="3885968"/>
            <a:ext cx="355303" cy="4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363403" y="3825929"/>
            <a:ext cx="5082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962587" y="2277538"/>
            <a:ext cx="222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Map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What is Geospatial Intelligence (GI) 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79069618"/>
              </p:ext>
            </p:extLst>
          </p:nvPr>
        </p:nvGraphicFramePr>
        <p:xfrm>
          <a:off x="565490" y="1097284"/>
          <a:ext cx="11712575" cy="5694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5353" y="3891121"/>
            <a:ext cx="902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354" y="880863"/>
            <a:ext cx="4246588" cy="156966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Sensing earth from a distance to provide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Earth Observation</a:t>
            </a:r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06" y="3044737"/>
            <a:ext cx="3239847" cy="120032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Making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computers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see the world as humans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11510" y="2156501"/>
            <a:ext cx="3239847" cy="1200329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 </a:t>
            </a:r>
            <a:r>
              <a:rPr lang="en-US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patterns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data through lots of examples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85945" y="1775018"/>
            <a:ext cx="441063" cy="258183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15154" y="3671941"/>
            <a:ext cx="441063" cy="25818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845021" y="3353943"/>
            <a:ext cx="306991" cy="36024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7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295275" y="4404272"/>
            <a:ext cx="2199059" cy="751995"/>
            <a:chOff x="5193665" y="2869274"/>
            <a:chExt cx="3400763" cy="125509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665" y="2997746"/>
              <a:ext cx="1521360" cy="112661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615" y="2869274"/>
              <a:ext cx="1437813" cy="1133940"/>
            </a:xfrm>
            <a:prstGeom prst="rect">
              <a:avLst/>
            </a:prstGeom>
          </p:spPr>
        </p:pic>
      </p:grpSp>
      <p:sp>
        <p:nvSpPr>
          <p:cNvPr id="64" name="Rounded Rectangle 63"/>
          <p:cNvSpPr/>
          <p:nvPr/>
        </p:nvSpPr>
        <p:spPr bwMode="auto">
          <a:xfrm>
            <a:off x="169767" y="5174470"/>
            <a:ext cx="8596549" cy="8890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50" y="1374969"/>
            <a:ext cx="943949" cy="890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Experiments for </a:t>
            </a:r>
            <a:r>
              <a:rPr lang="en-US" dirty="0"/>
              <a:t>Parking Lot </a:t>
            </a:r>
            <a:r>
              <a:rPr lang="en-US" dirty="0" smtClean="0"/>
              <a:t>Monitoring</a:t>
            </a:r>
            <a:endParaRPr lang="en-US" b="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322969" y="1318028"/>
            <a:ext cx="7265436" cy="13648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2010670" y="118155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3057156" y="1181553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095196" y="1195201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7054804" y="121112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8020234" y="121112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69767" y="1718709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9766" y="2609353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767" y="361624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5910" y="453580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765" y="539604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253636" y="1425826"/>
            <a:ext cx="2114155" cy="903584"/>
            <a:chOff x="1244921" y="1378233"/>
            <a:chExt cx="3290926" cy="110686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921" y="1378233"/>
              <a:ext cx="1469367" cy="109101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32" y="1434346"/>
              <a:ext cx="1396515" cy="105074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13376" y="2413762"/>
            <a:ext cx="2250713" cy="1028191"/>
            <a:chOff x="5106843" y="1525999"/>
            <a:chExt cx="3324547" cy="107806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843" y="1525999"/>
              <a:ext cx="1447757" cy="10780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768" y="1551509"/>
              <a:ext cx="1409622" cy="10525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1155843" y="3506218"/>
            <a:ext cx="2313499" cy="821304"/>
            <a:chOff x="927739" y="3026733"/>
            <a:chExt cx="3582656" cy="121139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39" y="3026733"/>
              <a:ext cx="1595860" cy="119755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564" y="3046965"/>
              <a:ext cx="1703831" cy="1191159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425611" y="5228334"/>
            <a:ext cx="2112121" cy="824623"/>
            <a:chOff x="2759815" y="4581998"/>
            <a:chExt cx="4443111" cy="172391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15" y="4581998"/>
              <a:ext cx="2016697" cy="17239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506" y="4629834"/>
              <a:ext cx="1937420" cy="1618613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1805631" y="853038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t1</a:t>
            </a:r>
            <a:endParaRPr lang="en-US" sz="2200" dirty="0"/>
          </a:p>
        </p:txBody>
      </p:sp>
      <p:sp>
        <p:nvSpPr>
          <p:cNvPr id="34" name="TextBox 33"/>
          <p:cNvSpPr txBox="1"/>
          <p:nvPr/>
        </p:nvSpPr>
        <p:spPr>
          <a:xfrm>
            <a:off x="2816487" y="840026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t2</a:t>
            </a:r>
            <a:endParaRPr lang="en-US" sz="2200" dirty="0"/>
          </a:p>
        </p:txBody>
      </p:sp>
      <p:sp>
        <p:nvSpPr>
          <p:cNvPr id="35" name="TextBox 34"/>
          <p:cNvSpPr txBox="1"/>
          <p:nvPr/>
        </p:nvSpPr>
        <p:spPr>
          <a:xfrm>
            <a:off x="3892859" y="852838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t3</a:t>
            </a:r>
            <a:endParaRPr lang="en-US" sz="2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70528" y="840026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t9</a:t>
            </a:r>
            <a:endParaRPr lang="en-US" sz="2200" dirty="0"/>
          </a:p>
        </p:txBody>
      </p:sp>
      <p:sp>
        <p:nvSpPr>
          <p:cNvPr id="37" name="TextBox 36"/>
          <p:cNvSpPr txBox="1"/>
          <p:nvPr/>
        </p:nvSpPr>
        <p:spPr>
          <a:xfrm>
            <a:off x="7735489" y="833070"/>
            <a:ext cx="852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t10</a:t>
            </a:r>
            <a:endParaRPr lang="en-US" sz="2200" dirty="0"/>
          </a:p>
        </p:txBody>
      </p:sp>
      <p:sp>
        <p:nvSpPr>
          <p:cNvPr id="38" name="TextBox 37"/>
          <p:cNvSpPr txBox="1"/>
          <p:nvPr/>
        </p:nvSpPr>
        <p:spPr>
          <a:xfrm>
            <a:off x="1725612" y="6164910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1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44" y="2346863"/>
            <a:ext cx="980129" cy="1028191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37" y="3454707"/>
            <a:ext cx="1030527" cy="8119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49" y="4411680"/>
            <a:ext cx="983767" cy="6750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61" y="5216598"/>
            <a:ext cx="958677" cy="82462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094800" y="6174222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28612" y="6163346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9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84605" y="623789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391845" y="1392958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52805" y="2413754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52805" y="3429948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91845" y="4446141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52805" y="5272930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2" name="TextBox 51"/>
          <p:cNvSpPr txBox="1"/>
          <p:nvPr/>
        </p:nvSpPr>
        <p:spPr>
          <a:xfrm rot="5400000">
            <a:off x="7154505" y="3165994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flipH="1">
            <a:off x="7866303" y="5866460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7417687" y="5887940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2015743" y="5945812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2572096" y="5919656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3773544" y="5896735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Arrow Connector 75"/>
          <p:cNvCxnSpPr/>
          <p:nvPr/>
        </p:nvCxnSpPr>
        <p:spPr bwMode="auto">
          <a:xfrm>
            <a:off x="3310759" y="5905439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TextBox 76"/>
          <p:cNvSpPr txBox="1"/>
          <p:nvPr/>
        </p:nvSpPr>
        <p:spPr>
          <a:xfrm>
            <a:off x="7627690" y="5138021"/>
            <a:ext cx="96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Test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89586" y="4887253"/>
            <a:ext cx="285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 images are copyrighted to DLR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sz="quarter" idx="10"/>
          </p:nvPr>
        </p:nvSpPr>
        <p:spPr>
          <a:xfrm>
            <a:off x="8824789" y="601623"/>
            <a:ext cx="3314654" cy="59926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Specifications</a:t>
            </a:r>
          </a:p>
          <a:p>
            <a:pPr lvl="1"/>
            <a:r>
              <a:rPr lang="en-US" dirty="0" err="1" smtClean="0"/>
              <a:t>TerraSAR</a:t>
            </a:r>
            <a:r>
              <a:rPr lang="en-US" dirty="0" smtClean="0"/>
              <a:t>-X satellite</a:t>
            </a:r>
          </a:p>
          <a:p>
            <a:pPr lvl="1"/>
            <a:r>
              <a:rPr lang="en-US" dirty="0" smtClean="0"/>
              <a:t>1m resolution</a:t>
            </a:r>
            <a:endParaRPr lang="en-US" dirty="0" smtClean="0"/>
          </a:p>
          <a:p>
            <a:r>
              <a:rPr lang="en-US" b="1" dirty="0" smtClean="0"/>
              <a:t>Baselines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PCA-K [1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SAE-K </a:t>
            </a:r>
            <a:r>
              <a:rPr lang="en-US" dirty="0"/>
              <a:t>[2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b="1" dirty="0" smtClean="0"/>
              <a:t>Evaluation Metrics </a:t>
            </a:r>
          </a:p>
          <a:p>
            <a:pPr lvl="1"/>
            <a:r>
              <a:rPr lang="en-US" b="1" dirty="0" smtClean="0"/>
              <a:t> </a:t>
            </a:r>
            <a:r>
              <a:rPr lang="en-US" dirty="0" smtClean="0"/>
              <a:t>f-measure</a:t>
            </a:r>
          </a:p>
          <a:p>
            <a:pPr lvl="1"/>
            <a:r>
              <a:rPr lang="en-US" dirty="0" smtClean="0"/>
              <a:t> ROC-AUC</a:t>
            </a:r>
          </a:p>
          <a:p>
            <a:pPr marL="179992" lvl="1" indent="0">
              <a:buNone/>
            </a:pPr>
            <a:endParaRPr lang="en-US" dirty="0" smtClean="0"/>
          </a:p>
          <a:p>
            <a:pPr marL="179992" lvl="1" indent="0">
              <a:buNone/>
            </a:pPr>
            <a:endParaRPr lang="en-US" dirty="0"/>
          </a:p>
          <a:p>
            <a:pPr marL="179992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000" dirty="0"/>
              <a:t>[1]</a:t>
            </a:r>
            <a:r>
              <a:rPr lang="en-US" altLang="en-US" sz="1000" dirty="0"/>
              <a:t> T. Celik: Unsupervised change detection in satellite images using principal component analysis and k-means clustering, IEEE Geoscience and Remote Sensing Letters, vol. 6, no. 4, pp. </a:t>
            </a:r>
            <a:r>
              <a:rPr lang="en-US" altLang="en-US" sz="1000" dirty="0"/>
              <a:t>772-776, 2009. </a:t>
            </a:r>
          </a:p>
          <a:p>
            <a:pPr marL="0" indent="0">
              <a:buNone/>
            </a:pPr>
            <a:r>
              <a:rPr lang="en-US" sz="1000" dirty="0"/>
              <a:t>[2] </a:t>
            </a:r>
            <a:r>
              <a:rPr lang="en-US" altLang="en-US" sz="1000" dirty="0"/>
              <a:t>M. Gong., H. Yang, and P. Zhang: Feature learning and change feature classification based on deep learning for ternary change detection in SAR images, ISPRS Journal of Photogr. and Remote Sensing, no.129, pp.212-225, 2017. 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135732" y="762427"/>
            <a:ext cx="1516762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 smtClean="0"/>
              <a:t>Result [1/2] : </a:t>
            </a:r>
            <a:r>
              <a:rPr lang="en-US" b="0" dirty="0"/>
              <a:t>f</a:t>
            </a:r>
            <a:r>
              <a:rPr lang="en-US" b="0" dirty="0" smtClean="0"/>
              <a:t>-measure</a:t>
            </a:r>
            <a:endParaRPr lang="en-US" b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02240669"/>
              </p:ext>
            </p:extLst>
          </p:nvPr>
        </p:nvGraphicFramePr>
        <p:xfrm>
          <a:off x="1336432" y="1222381"/>
          <a:ext cx="9365064" cy="5635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Proposed methods improves f-measure by xx% over baselines</a:t>
            </a:r>
            <a:endParaRPr lang="en-US" sz="28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046737" y="4376607"/>
            <a:ext cx="248389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6205183" y="2840249"/>
            <a:ext cx="14747" cy="149617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705446" y="3388447"/>
            <a:ext cx="135432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+0.25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9426055" y="2211467"/>
            <a:ext cx="109611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8450664" y="2457049"/>
            <a:ext cx="2078326" cy="2842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0256036" y="2209114"/>
            <a:ext cx="0" cy="247935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10466950" y="2102248"/>
            <a:ext cx="106452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+0.4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5143133" y="2833635"/>
            <a:ext cx="1239475" cy="661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7728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/>
              <a:t>Result </a:t>
            </a:r>
            <a:r>
              <a:rPr lang="en-US" b="0" dirty="0" smtClean="0"/>
              <a:t>[2/2] </a:t>
            </a:r>
            <a:r>
              <a:rPr lang="en-US" b="0" dirty="0"/>
              <a:t>: </a:t>
            </a:r>
            <a:r>
              <a:rPr lang="en-US" b="0" dirty="0" smtClean="0"/>
              <a:t>Change Maps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86917" y="1451168"/>
            <a:ext cx="10942009" cy="2928003"/>
            <a:chOff x="4087079" y="517273"/>
            <a:chExt cx="7997742" cy="2041248"/>
          </a:xfrm>
        </p:grpSpPr>
        <p:grpSp>
          <p:nvGrpSpPr>
            <p:cNvPr id="7" name="Group 6"/>
            <p:cNvGrpSpPr/>
            <p:nvPr/>
          </p:nvGrpSpPr>
          <p:grpSpPr>
            <a:xfrm>
              <a:off x="4087079" y="753569"/>
              <a:ext cx="7548954" cy="1804952"/>
              <a:chOff x="4087079" y="753569"/>
              <a:chExt cx="7548954" cy="180495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087079" y="753569"/>
                <a:ext cx="7548954" cy="1804952"/>
                <a:chOff x="3323508" y="762995"/>
                <a:chExt cx="7548954" cy="1804952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2613" y="764741"/>
                  <a:ext cx="1999849" cy="1757371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339" y="762995"/>
                  <a:ext cx="1856656" cy="17781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3469" y="785322"/>
                  <a:ext cx="1795870" cy="1758457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3508" y="777165"/>
                  <a:ext cx="1829961" cy="17907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/>
              <p:cNvSpPr/>
              <p:nvPr/>
            </p:nvSpPr>
            <p:spPr>
              <a:xfrm flipH="1">
                <a:off x="10728850" y="1037969"/>
                <a:ext cx="110168" cy="11254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H="1" flipV="1">
                <a:off x="10876973" y="1720496"/>
                <a:ext cx="364962" cy="14948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208359" y="523383"/>
              <a:ext cx="177529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2400" dirty="0" smtClean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Ground Truth</a:t>
              </a:r>
              <a:endParaRPr lang="en-US" sz="2400" dirty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37507" y="550244"/>
              <a:ext cx="15305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PCA-K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79684" y="540329"/>
              <a:ext cx="15305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SAE-K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21862" y="517273"/>
              <a:ext cx="18629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Proposed</a:t>
              </a:r>
              <a:endParaRPr lang="en-US" sz="2400" dirty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86917" y="4283447"/>
            <a:ext cx="10358156" cy="2486772"/>
            <a:chOff x="3760387" y="3038957"/>
            <a:chExt cx="7957341" cy="1777253"/>
          </a:xfrm>
        </p:grpSpPr>
        <p:grpSp>
          <p:nvGrpSpPr>
            <p:cNvPr id="27" name="Group 26"/>
            <p:cNvGrpSpPr/>
            <p:nvPr/>
          </p:nvGrpSpPr>
          <p:grpSpPr>
            <a:xfrm>
              <a:off x="3777447" y="3038957"/>
              <a:ext cx="7940281" cy="1777252"/>
              <a:chOff x="3602790" y="3300041"/>
              <a:chExt cx="7940281" cy="177725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602790" y="3371099"/>
                <a:ext cx="7884500" cy="1648311"/>
                <a:chOff x="3602790" y="349234"/>
                <a:chExt cx="7884500" cy="1648311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2790" y="349234"/>
                  <a:ext cx="1668870" cy="1648311"/>
                </a:xfrm>
                <a:prstGeom prst="rect">
                  <a:avLst/>
                </a:prstGeom>
              </p:spPr>
            </p:pic>
            <p:sp>
              <p:nvSpPr>
                <p:cNvPr id="45" name="Rectangle 44"/>
                <p:cNvSpPr/>
                <p:nvPr/>
              </p:nvSpPr>
              <p:spPr>
                <a:xfrm>
                  <a:off x="11157995" y="644324"/>
                  <a:ext cx="45719" cy="6173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1428120" y="1255851"/>
                  <a:ext cx="59170" cy="6871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8083" y="3320908"/>
                <a:ext cx="1903076" cy="175638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0328" y="3320907"/>
                <a:ext cx="1908322" cy="1756386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245" y="3300041"/>
                <a:ext cx="2063826" cy="1777252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 flipH="1">
                <a:off x="10466421" y="4569986"/>
                <a:ext cx="144881" cy="12649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87" y="3038957"/>
              <a:ext cx="1963764" cy="1777253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Proposed method produces </a:t>
            </a:r>
            <a:r>
              <a:rPr lang="en-US" sz="2800" dirty="0"/>
              <a:t>visually better change maps</a:t>
            </a:r>
          </a:p>
        </p:txBody>
      </p:sp>
      <p:sp>
        <p:nvSpPr>
          <p:cNvPr id="69" name="Rectangle 68"/>
          <p:cNvSpPr/>
          <p:nvPr/>
        </p:nvSpPr>
        <p:spPr>
          <a:xfrm flipH="1">
            <a:off x="10567483" y="5634936"/>
            <a:ext cx="187051" cy="1769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-354523" y="2685547"/>
            <a:ext cx="209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Pair 1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112" y="5145536"/>
            <a:ext cx="209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Pair 2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1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Why Earth Observation (EO)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9356" y="793683"/>
            <a:ext cx="11952649" cy="5616476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Currently </a:t>
            </a:r>
            <a:r>
              <a:rPr lang="en-US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25%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the Earth’s surface can be seen by ground sensors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Limits our capability to monitor the entire Earth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2" descr="Image result for oce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" y="1936205"/>
            <a:ext cx="3786877" cy="2910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mountai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367" y="1936207"/>
            <a:ext cx="3989676" cy="2910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amazon fore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955" y="1936207"/>
            <a:ext cx="4026132" cy="2910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23922" y="5465974"/>
            <a:ext cx="12191999" cy="646331"/>
          </a:xfrm>
          <a:prstGeom prst="rect">
            <a:avLst/>
          </a:prstGeom>
          <a:noFill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Satellite Earth Observation is </a:t>
            </a:r>
            <a:r>
              <a:rPr lang="en-US" sz="3600" b="1" dirty="0" smtClean="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3600" b="1" dirty="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‘Eye from the Sky’!</a:t>
            </a:r>
          </a:p>
        </p:txBody>
      </p:sp>
    </p:spTree>
    <p:extLst>
      <p:ext uri="{BB962C8B-B14F-4D97-AF65-F5344CB8AC3E}">
        <p14:creationId xmlns:p14="http://schemas.microsoft.com/office/powerpoint/2010/main" val="113959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292300" y="2700172"/>
            <a:ext cx="6949440" cy="1075765"/>
          </a:xfrm>
          <a:prstGeom prst="rect">
            <a:avLst/>
          </a:prstGeom>
          <a:solidFill>
            <a:schemeClr val="accent4">
              <a:lumMod val="40000"/>
              <a:lumOff val="60000"/>
              <a:alpha val="5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Image result for electromagnetic spectrum high resolution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0" r="26"/>
          <a:stretch/>
        </p:blipFill>
        <p:spPr bwMode="auto">
          <a:xfrm>
            <a:off x="-240649" y="1129555"/>
            <a:ext cx="12192000" cy="273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How we see Earth?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48330" y="684918"/>
            <a:ext cx="6598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Electromagnetic Spectrum</a:t>
            </a:r>
          </a:p>
        </p:txBody>
      </p:sp>
      <p:pic>
        <p:nvPicPr>
          <p:cNvPr id="6" name="Picture 16" descr="Image result for MT. FUJ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5" y="3958555"/>
            <a:ext cx="3816851" cy="279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FLOWER GARD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636" y="3958558"/>
            <a:ext cx="3700064" cy="279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Image result for CATS AND DOG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823" y="3958865"/>
            <a:ext cx="4013203" cy="279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90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50391" y="1652778"/>
            <a:ext cx="9535596" cy="1004364"/>
          </a:xfrm>
          <a:prstGeom prst="rect">
            <a:avLst/>
          </a:prstGeom>
          <a:solidFill>
            <a:schemeClr val="accent4">
              <a:lumMod val="40000"/>
              <a:lumOff val="60000"/>
              <a:alpha val="5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Image result for electromagnetic spectrum high resolution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0" r="26"/>
          <a:stretch/>
        </p:blipFill>
        <p:spPr bwMode="auto">
          <a:xfrm>
            <a:off x="-240649" y="1129555"/>
            <a:ext cx="12192000" cy="273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How satellite sees Earth?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48330" y="684918"/>
            <a:ext cx="6598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Electromagnetic Spectrum</a:t>
            </a:r>
          </a:p>
        </p:txBody>
      </p:sp>
      <p:pic>
        <p:nvPicPr>
          <p:cNvPr id="10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179" y="4385219"/>
            <a:ext cx="2461060" cy="24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168" y="4385217"/>
            <a:ext cx="2378144" cy="24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4744126" y="4385219"/>
            <a:ext cx="2468181" cy="2472781"/>
            <a:chOff x="1975967" y="3491613"/>
            <a:chExt cx="4577799" cy="342340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967" y="3491613"/>
              <a:ext cx="4577799" cy="335197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975969" y="6403701"/>
              <a:ext cx="1679195" cy="511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©NASA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681" y="4386838"/>
            <a:ext cx="2304455" cy="2413155"/>
            <a:chOff x="693091" y="3345778"/>
            <a:chExt cx="4214924" cy="3359022"/>
          </a:xfrm>
          <a:noFill/>
        </p:grpSpPr>
        <p:pic>
          <p:nvPicPr>
            <p:cNvPr id="16" name="Picture 6" descr="Related imag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93" y="3345778"/>
              <a:ext cx="4214922" cy="3357409"/>
            </a:xfrm>
            <a:prstGeom prst="rect">
              <a:avLst/>
            </a:prstGeom>
            <a:grpFill/>
            <a:ln w="57150">
              <a:noFill/>
            </a:ln>
            <a:extLst/>
          </p:spPr>
        </p:pic>
        <p:sp>
          <p:nvSpPr>
            <p:cNvPr id="17" name="TextBox 16"/>
            <p:cNvSpPr txBox="1"/>
            <p:nvPr/>
          </p:nvSpPr>
          <p:spPr>
            <a:xfrm>
              <a:off x="693091" y="6190704"/>
              <a:ext cx="1825594" cy="514096"/>
            </a:xfrm>
            <a:prstGeom prst="rect">
              <a:avLst/>
            </a:prstGeom>
            <a:grp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©RISAT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632" y="4385217"/>
            <a:ext cx="2270627" cy="24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9351" y="3903491"/>
            <a:ext cx="2006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Microwave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01663" y="3903496"/>
            <a:ext cx="2006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LIDAR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07886" y="3892776"/>
            <a:ext cx="290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Infrared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89276" y="3892777"/>
            <a:ext cx="24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Visible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46432" y="3903493"/>
            <a:ext cx="24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Panchromatic</a:t>
            </a:r>
          </a:p>
        </p:txBody>
      </p:sp>
    </p:spTree>
    <p:extLst>
      <p:ext uri="{BB962C8B-B14F-4D97-AF65-F5344CB8AC3E}">
        <p14:creationId xmlns:p14="http://schemas.microsoft.com/office/powerpoint/2010/main" val="34545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45614" y="702178"/>
            <a:ext cx="11713301" cy="56164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Recently, so many Earth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bservation datasets are coming 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learning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being used to understand the </a:t>
            </a:r>
            <a:r>
              <a:rPr lang="en-US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‘Patterns of our planet’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en-US" dirty="0" smtClean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6372237" y="2076846"/>
            <a:ext cx="2489665" cy="1927540"/>
            <a:chOff x="-120770" y="-8164"/>
            <a:chExt cx="9207620" cy="688872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0770" y="0"/>
              <a:ext cx="9187132" cy="6880556"/>
            </a:xfrm>
            <a:prstGeom prst="rect">
              <a:avLst/>
            </a:prstGeom>
          </p:spPr>
        </p:pic>
        <p:sp>
          <p:nvSpPr>
            <p:cNvPr id="27" name="Freeform 26"/>
            <p:cNvSpPr/>
            <p:nvPr/>
          </p:nvSpPr>
          <p:spPr bwMode="auto">
            <a:xfrm>
              <a:off x="5372100" y="2735036"/>
              <a:ext cx="2139043" cy="1183821"/>
            </a:xfrm>
            <a:custGeom>
              <a:avLst/>
              <a:gdLst>
                <a:gd name="connsiteX0" fmla="*/ 24493 w 2139043"/>
                <a:gd name="connsiteY0" fmla="*/ 955221 h 1183821"/>
                <a:gd name="connsiteX1" fmla="*/ 122464 w 2139043"/>
                <a:gd name="connsiteY1" fmla="*/ 48985 h 1183821"/>
                <a:gd name="connsiteX2" fmla="*/ 212271 w 2139043"/>
                <a:gd name="connsiteY2" fmla="*/ 24493 h 1183821"/>
                <a:gd name="connsiteX3" fmla="*/ 489857 w 2139043"/>
                <a:gd name="connsiteY3" fmla="*/ 32657 h 1183821"/>
                <a:gd name="connsiteX4" fmla="*/ 751114 w 2139043"/>
                <a:gd name="connsiteY4" fmla="*/ 73478 h 1183821"/>
                <a:gd name="connsiteX5" fmla="*/ 947057 w 2139043"/>
                <a:gd name="connsiteY5" fmla="*/ 73478 h 1183821"/>
                <a:gd name="connsiteX6" fmla="*/ 1159329 w 2139043"/>
                <a:gd name="connsiteY6" fmla="*/ 48985 h 1183821"/>
                <a:gd name="connsiteX7" fmla="*/ 1257300 w 2139043"/>
                <a:gd name="connsiteY7" fmla="*/ 24493 h 1183821"/>
                <a:gd name="connsiteX8" fmla="*/ 1420586 w 2139043"/>
                <a:gd name="connsiteY8" fmla="*/ 16328 h 1183821"/>
                <a:gd name="connsiteX9" fmla="*/ 1469571 w 2139043"/>
                <a:gd name="connsiteY9" fmla="*/ 0 h 1183821"/>
                <a:gd name="connsiteX10" fmla="*/ 1543050 w 2139043"/>
                <a:gd name="connsiteY10" fmla="*/ 114300 h 1183821"/>
                <a:gd name="connsiteX11" fmla="*/ 1943100 w 2139043"/>
                <a:gd name="connsiteY11" fmla="*/ 702128 h 1183821"/>
                <a:gd name="connsiteX12" fmla="*/ 2139043 w 2139043"/>
                <a:gd name="connsiteY12" fmla="*/ 1012371 h 1183821"/>
                <a:gd name="connsiteX13" fmla="*/ 1975757 w 2139043"/>
                <a:gd name="connsiteY13" fmla="*/ 1094014 h 1183821"/>
                <a:gd name="connsiteX14" fmla="*/ 1812471 w 2139043"/>
                <a:gd name="connsiteY14" fmla="*/ 1134835 h 1183821"/>
                <a:gd name="connsiteX15" fmla="*/ 1649186 w 2139043"/>
                <a:gd name="connsiteY15" fmla="*/ 1151164 h 1183821"/>
                <a:gd name="connsiteX16" fmla="*/ 1338943 w 2139043"/>
                <a:gd name="connsiteY16" fmla="*/ 1183821 h 1183821"/>
                <a:gd name="connsiteX17" fmla="*/ 1134836 w 2139043"/>
                <a:gd name="connsiteY17" fmla="*/ 1175657 h 1183821"/>
                <a:gd name="connsiteX18" fmla="*/ 938893 w 2139043"/>
                <a:gd name="connsiteY18" fmla="*/ 1167493 h 1183821"/>
                <a:gd name="connsiteX19" fmla="*/ 751114 w 2139043"/>
                <a:gd name="connsiteY19" fmla="*/ 1167493 h 1183821"/>
                <a:gd name="connsiteX20" fmla="*/ 473529 w 2139043"/>
                <a:gd name="connsiteY20" fmla="*/ 1143000 h 1183821"/>
                <a:gd name="connsiteX21" fmla="*/ 253093 w 2139043"/>
                <a:gd name="connsiteY21" fmla="*/ 1143000 h 1183821"/>
                <a:gd name="connsiteX22" fmla="*/ 81643 w 2139043"/>
                <a:gd name="connsiteY22" fmla="*/ 1126671 h 1183821"/>
                <a:gd name="connsiteX23" fmla="*/ 57150 w 2139043"/>
                <a:gd name="connsiteY23" fmla="*/ 1102178 h 1183821"/>
                <a:gd name="connsiteX24" fmla="*/ 24493 w 2139043"/>
                <a:gd name="connsiteY24" fmla="*/ 1069521 h 1183821"/>
                <a:gd name="connsiteX25" fmla="*/ 0 w 2139043"/>
                <a:gd name="connsiteY25" fmla="*/ 1004207 h 1183821"/>
                <a:gd name="connsiteX26" fmla="*/ 24493 w 2139043"/>
                <a:gd name="connsiteY26" fmla="*/ 955221 h 1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39043" h="1183821">
                  <a:moveTo>
                    <a:pt x="24493" y="955221"/>
                  </a:moveTo>
                  <a:lnTo>
                    <a:pt x="122464" y="48985"/>
                  </a:lnTo>
                  <a:lnTo>
                    <a:pt x="212271" y="24493"/>
                  </a:lnTo>
                  <a:lnTo>
                    <a:pt x="489857" y="32657"/>
                  </a:lnTo>
                  <a:lnTo>
                    <a:pt x="751114" y="73478"/>
                  </a:lnTo>
                  <a:lnTo>
                    <a:pt x="947057" y="73478"/>
                  </a:lnTo>
                  <a:lnTo>
                    <a:pt x="1159329" y="48985"/>
                  </a:lnTo>
                  <a:lnTo>
                    <a:pt x="1257300" y="24493"/>
                  </a:lnTo>
                  <a:lnTo>
                    <a:pt x="1420586" y="16328"/>
                  </a:lnTo>
                  <a:lnTo>
                    <a:pt x="1469571" y="0"/>
                  </a:lnTo>
                  <a:lnTo>
                    <a:pt x="1543050" y="114300"/>
                  </a:lnTo>
                  <a:lnTo>
                    <a:pt x="1943100" y="702128"/>
                  </a:lnTo>
                  <a:lnTo>
                    <a:pt x="2139043" y="1012371"/>
                  </a:lnTo>
                  <a:lnTo>
                    <a:pt x="1975757" y="1094014"/>
                  </a:lnTo>
                  <a:lnTo>
                    <a:pt x="1812471" y="1134835"/>
                  </a:lnTo>
                  <a:lnTo>
                    <a:pt x="1649186" y="1151164"/>
                  </a:lnTo>
                  <a:lnTo>
                    <a:pt x="1338943" y="1183821"/>
                  </a:lnTo>
                  <a:lnTo>
                    <a:pt x="1134836" y="1175657"/>
                  </a:lnTo>
                  <a:lnTo>
                    <a:pt x="938893" y="1167493"/>
                  </a:lnTo>
                  <a:lnTo>
                    <a:pt x="751114" y="1167493"/>
                  </a:lnTo>
                  <a:lnTo>
                    <a:pt x="473529" y="1143000"/>
                  </a:lnTo>
                  <a:lnTo>
                    <a:pt x="253093" y="1143000"/>
                  </a:lnTo>
                  <a:lnTo>
                    <a:pt x="81643" y="1126671"/>
                  </a:lnTo>
                  <a:lnTo>
                    <a:pt x="57150" y="1102178"/>
                  </a:lnTo>
                  <a:lnTo>
                    <a:pt x="24493" y="1069521"/>
                  </a:lnTo>
                  <a:lnTo>
                    <a:pt x="0" y="1004207"/>
                  </a:lnTo>
                  <a:lnTo>
                    <a:pt x="24493" y="955221"/>
                  </a:lnTo>
                  <a:close/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5159829" y="-8164"/>
              <a:ext cx="310242" cy="3665764"/>
            </a:xfrm>
            <a:custGeom>
              <a:avLst/>
              <a:gdLst>
                <a:gd name="connsiteX0" fmla="*/ 0 w 310242"/>
                <a:gd name="connsiteY0" fmla="*/ 3665764 h 3665764"/>
                <a:gd name="connsiteX1" fmla="*/ 32657 w 310242"/>
                <a:gd name="connsiteY1" fmla="*/ 3200400 h 3665764"/>
                <a:gd name="connsiteX2" fmla="*/ 89807 w 310242"/>
                <a:gd name="connsiteY2" fmla="*/ 3159578 h 3665764"/>
                <a:gd name="connsiteX3" fmla="*/ 106135 w 310242"/>
                <a:gd name="connsiteY3" fmla="*/ 3094264 h 3665764"/>
                <a:gd name="connsiteX4" fmla="*/ 163285 w 310242"/>
                <a:gd name="connsiteY4" fmla="*/ 2955471 h 3665764"/>
                <a:gd name="connsiteX5" fmla="*/ 163285 w 310242"/>
                <a:gd name="connsiteY5" fmla="*/ 2890157 h 3665764"/>
                <a:gd name="connsiteX6" fmla="*/ 122464 w 310242"/>
                <a:gd name="connsiteY6" fmla="*/ 2824843 h 3665764"/>
                <a:gd name="connsiteX7" fmla="*/ 163285 w 310242"/>
                <a:gd name="connsiteY7" fmla="*/ 2808514 h 3665764"/>
                <a:gd name="connsiteX8" fmla="*/ 212271 w 310242"/>
                <a:gd name="connsiteY8" fmla="*/ 2726871 h 3665764"/>
                <a:gd name="connsiteX9" fmla="*/ 187778 w 310242"/>
                <a:gd name="connsiteY9" fmla="*/ 2645228 h 3665764"/>
                <a:gd name="connsiteX10" fmla="*/ 171450 w 310242"/>
                <a:gd name="connsiteY10" fmla="*/ 2563585 h 3665764"/>
                <a:gd name="connsiteX11" fmla="*/ 171450 w 310242"/>
                <a:gd name="connsiteY11" fmla="*/ 2473778 h 3665764"/>
                <a:gd name="connsiteX12" fmla="*/ 187778 w 310242"/>
                <a:gd name="connsiteY12" fmla="*/ 2277835 h 3665764"/>
                <a:gd name="connsiteX13" fmla="*/ 212271 w 310242"/>
                <a:gd name="connsiteY13" fmla="*/ 2065564 h 3665764"/>
                <a:gd name="connsiteX14" fmla="*/ 228600 w 310242"/>
                <a:gd name="connsiteY14" fmla="*/ 1894114 h 3665764"/>
                <a:gd name="connsiteX15" fmla="*/ 261257 w 310242"/>
                <a:gd name="connsiteY15" fmla="*/ 1698171 h 3665764"/>
                <a:gd name="connsiteX16" fmla="*/ 269421 w 310242"/>
                <a:gd name="connsiteY16" fmla="*/ 1453243 h 3665764"/>
                <a:gd name="connsiteX17" fmla="*/ 269421 w 310242"/>
                <a:gd name="connsiteY17" fmla="*/ 1314450 h 3665764"/>
                <a:gd name="connsiteX18" fmla="*/ 269421 w 310242"/>
                <a:gd name="connsiteY18" fmla="*/ 1314450 h 3665764"/>
                <a:gd name="connsiteX19" fmla="*/ 293914 w 310242"/>
                <a:gd name="connsiteY19" fmla="*/ 1151164 h 3665764"/>
                <a:gd name="connsiteX20" fmla="*/ 310242 w 310242"/>
                <a:gd name="connsiteY20" fmla="*/ 1004207 h 3665764"/>
                <a:gd name="connsiteX21" fmla="*/ 310242 w 310242"/>
                <a:gd name="connsiteY21" fmla="*/ 922564 h 3665764"/>
                <a:gd name="connsiteX22" fmla="*/ 310242 w 310242"/>
                <a:gd name="connsiteY22" fmla="*/ 783771 h 3665764"/>
                <a:gd name="connsiteX23" fmla="*/ 302078 w 310242"/>
                <a:gd name="connsiteY23" fmla="*/ 661307 h 3665764"/>
                <a:gd name="connsiteX24" fmla="*/ 302078 w 310242"/>
                <a:gd name="connsiteY24" fmla="*/ 481693 h 3665764"/>
                <a:gd name="connsiteX25" fmla="*/ 302078 w 310242"/>
                <a:gd name="connsiteY25" fmla="*/ 244928 h 3665764"/>
                <a:gd name="connsiteX26" fmla="*/ 302078 w 310242"/>
                <a:gd name="connsiteY26" fmla="*/ 97971 h 3665764"/>
                <a:gd name="connsiteX27" fmla="*/ 302078 w 310242"/>
                <a:gd name="connsiteY27" fmla="*/ 0 h 3665764"/>
                <a:gd name="connsiteX28" fmla="*/ 310242 w 310242"/>
                <a:gd name="connsiteY28" fmla="*/ 24493 h 36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10242" h="3665764">
                  <a:moveTo>
                    <a:pt x="0" y="3665764"/>
                  </a:moveTo>
                  <a:lnTo>
                    <a:pt x="32657" y="3200400"/>
                  </a:lnTo>
                  <a:lnTo>
                    <a:pt x="89807" y="3159578"/>
                  </a:lnTo>
                  <a:lnTo>
                    <a:pt x="106135" y="3094264"/>
                  </a:lnTo>
                  <a:lnTo>
                    <a:pt x="163285" y="2955471"/>
                  </a:lnTo>
                  <a:lnTo>
                    <a:pt x="163285" y="2890157"/>
                  </a:lnTo>
                  <a:lnTo>
                    <a:pt x="122464" y="2824843"/>
                  </a:lnTo>
                  <a:lnTo>
                    <a:pt x="163285" y="2808514"/>
                  </a:lnTo>
                  <a:lnTo>
                    <a:pt x="212271" y="2726871"/>
                  </a:lnTo>
                  <a:lnTo>
                    <a:pt x="187778" y="2645228"/>
                  </a:lnTo>
                  <a:lnTo>
                    <a:pt x="171450" y="2563585"/>
                  </a:lnTo>
                  <a:lnTo>
                    <a:pt x="171450" y="2473778"/>
                  </a:lnTo>
                  <a:lnTo>
                    <a:pt x="187778" y="2277835"/>
                  </a:lnTo>
                  <a:lnTo>
                    <a:pt x="212271" y="2065564"/>
                  </a:lnTo>
                  <a:lnTo>
                    <a:pt x="228600" y="1894114"/>
                  </a:lnTo>
                  <a:lnTo>
                    <a:pt x="261257" y="1698171"/>
                  </a:lnTo>
                  <a:lnTo>
                    <a:pt x="269421" y="1453243"/>
                  </a:lnTo>
                  <a:lnTo>
                    <a:pt x="269421" y="1314450"/>
                  </a:lnTo>
                  <a:lnTo>
                    <a:pt x="269421" y="1314450"/>
                  </a:lnTo>
                  <a:lnTo>
                    <a:pt x="293914" y="1151164"/>
                  </a:lnTo>
                  <a:lnTo>
                    <a:pt x="310242" y="1004207"/>
                  </a:lnTo>
                  <a:lnTo>
                    <a:pt x="310242" y="922564"/>
                  </a:lnTo>
                  <a:lnTo>
                    <a:pt x="310242" y="783771"/>
                  </a:lnTo>
                  <a:lnTo>
                    <a:pt x="302078" y="661307"/>
                  </a:lnTo>
                  <a:lnTo>
                    <a:pt x="302078" y="481693"/>
                  </a:lnTo>
                  <a:lnTo>
                    <a:pt x="302078" y="244928"/>
                  </a:lnTo>
                  <a:lnTo>
                    <a:pt x="302078" y="97971"/>
                  </a:lnTo>
                  <a:lnTo>
                    <a:pt x="302078" y="0"/>
                  </a:lnTo>
                  <a:lnTo>
                    <a:pt x="310242" y="24493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5445579" y="32657"/>
              <a:ext cx="693964" cy="2596243"/>
            </a:xfrm>
            <a:custGeom>
              <a:avLst/>
              <a:gdLst>
                <a:gd name="connsiteX0" fmla="*/ 0 w 693964"/>
                <a:gd name="connsiteY0" fmla="*/ 2596243 h 2596243"/>
                <a:gd name="connsiteX1" fmla="*/ 0 w 693964"/>
                <a:gd name="connsiteY1" fmla="*/ 2294164 h 2596243"/>
                <a:gd name="connsiteX2" fmla="*/ 48985 w 693964"/>
                <a:gd name="connsiteY2" fmla="*/ 1975757 h 2596243"/>
                <a:gd name="connsiteX3" fmla="*/ 48985 w 693964"/>
                <a:gd name="connsiteY3" fmla="*/ 1779814 h 2596243"/>
                <a:gd name="connsiteX4" fmla="*/ 81642 w 693964"/>
                <a:gd name="connsiteY4" fmla="*/ 1534886 h 2596243"/>
                <a:gd name="connsiteX5" fmla="*/ 89807 w 693964"/>
                <a:gd name="connsiteY5" fmla="*/ 1314450 h 2596243"/>
                <a:gd name="connsiteX6" fmla="*/ 114300 w 693964"/>
                <a:gd name="connsiteY6" fmla="*/ 922564 h 2596243"/>
                <a:gd name="connsiteX7" fmla="*/ 122464 w 693964"/>
                <a:gd name="connsiteY7" fmla="*/ 555172 h 2596243"/>
                <a:gd name="connsiteX8" fmla="*/ 146957 w 693964"/>
                <a:gd name="connsiteY8" fmla="*/ 522514 h 2596243"/>
                <a:gd name="connsiteX9" fmla="*/ 334735 w 693964"/>
                <a:gd name="connsiteY9" fmla="*/ 514350 h 2596243"/>
                <a:gd name="connsiteX10" fmla="*/ 473528 w 693964"/>
                <a:gd name="connsiteY10" fmla="*/ 449036 h 2596243"/>
                <a:gd name="connsiteX11" fmla="*/ 506185 w 693964"/>
                <a:gd name="connsiteY11" fmla="*/ 424543 h 2596243"/>
                <a:gd name="connsiteX12" fmla="*/ 579664 w 693964"/>
                <a:gd name="connsiteY12" fmla="*/ 359229 h 2596243"/>
                <a:gd name="connsiteX13" fmla="*/ 636814 w 693964"/>
                <a:gd name="connsiteY13" fmla="*/ 204107 h 2596243"/>
                <a:gd name="connsiteX14" fmla="*/ 677635 w 693964"/>
                <a:gd name="connsiteY14" fmla="*/ 97972 h 2596243"/>
                <a:gd name="connsiteX15" fmla="*/ 693964 w 693964"/>
                <a:gd name="connsiteY15" fmla="*/ 0 h 259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3964" h="2596243">
                  <a:moveTo>
                    <a:pt x="0" y="2596243"/>
                  </a:moveTo>
                  <a:lnTo>
                    <a:pt x="0" y="2294164"/>
                  </a:lnTo>
                  <a:lnTo>
                    <a:pt x="48985" y="1975757"/>
                  </a:lnTo>
                  <a:lnTo>
                    <a:pt x="48985" y="1779814"/>
                  </a:lnTo>
                  <a:lnTo>
                    <a:pt x="81642" y="1534886"/>
                  </a:lnTo>
                  <a:lnTo>
                    <a:pt x="89807" y="1314450"/>
                  </a:lnTo>
                  <a:lnTo>
                    <a:pt x="114300" y="922564"/>
                  </a:lnTo>
                  <a:lnTo>
                    <a:pt x="122464" y="555172"/>
                  </a:lnTo>
                  <a:lnTo>
                    <a:pt x="146957" y="522514"/>
                  </a:lnTo>
                  <a:lnTo>
                    <a:pt x="334735" y="514350"/>
                  </a:lnTo>
                  <a:lnTo>
                    <a:pt x="473528" y="449036"/>
                  </a:lnTo>
                  <a:lnTo>
                    <a:pt x="506185" y="424543"/>
                  </a:lnTo>
                  <a:lnTo>
                    <a:pt x="579664" y="359229"/>
                  </a:lnTo>
                  <a:lnTo>
                    <a:pt x="636814" y="204107"/>
                  </a:lnTo>
                  <a:lnTo>
                    <a:pt x="677635" y="97972"/>
                  </a:lnTo>
                  <a:lnTo>
                    <a:pt x="693964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5551714" y="-8164"/>
              <a:ext cx="473529" cy="506185"/>
            </a:xfrm>
            <a:custGeom>
              <a:avLst/>
              <a:gdLst>
                <a:gd name="connsiteX0" fmla="*/ 0 w 473529"/>
                <a:gd name="connsiteY0" fmla="*/ 0 h 506185"/>
                <a:gd name="connsiteX1" fmla="*/ 24493 w 473529"/>
                <a:gd name="connsiteY1" fmla="*/ 489857 h 506185"/>
                <a:gd name="connsiteX2" fmla="*/ 97972 w 473529"/>
                <a:gd name="connsiteY2" fmla="*/ 506185 h 506185"/>
                <a:gd name="connsiteX3" fmla="*/ 171450 w 473529"/>
                <a:gd name="connsiteY3" fmla="*/ 498021 h 506185"/>
                <a:gd name="connsiteX4" fmla="*/ 326572 w 473529"/>
                <a:gd name="connsiteY4" fmla="*/ 440871 h 506185"/>
                <a:gd name="connsiteX5" fmla="*/ 375557 w 473529"/>
                <a:gd name="connsiteY5" fmla="*/ 326571 h 506185"/>
                <a:gd name="connsiteX6" fmla="*/ 449036 w 473529"/>
                <a:gd name="connsiteY6" fmla="*/ 155121 h 506185"/>
                <a:gd name="connsiteX7" fmla="*/ 473529 w 473529"/>
                <a:gd name="connsiteY7" fmla="*/ 57150 h 506185"/>
                <a:gd name="connsiteX8" fmla="*/ 473529 w 473529"/>
                <a:gd name="connsiteY8" fmla="*/ 8164 h 50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3529" h="506185">
                  <a:moveTo>
                    <a:pt x="0" y="0"/>
                  </a:moveTo>
                  <a:lnTo>
                    <a:pt x="24493" y="489857"/>
                  </a:lnTo>
                  <a:lnTo>
                    <a:pt x="97972" y="506185"/>
                  </a:lnTo>
                  <a:lnTo>
                    <a:pt x="171450" y="498021"/>
                  </a:lnTo>
                  <a:lnTo>
                    <a:pt x="326572" y="440871"/>
                  </a:lnTo>
                  <a:lnTo>
                    <a:pt x="375557" y="326571"/>
                  </a:lnTo>
                  <a:lnTo>
                    <a:pt x="449036" y="155121"/>
                  </a:lnTo>
                  <a:lnTo>
                    <a:pt x="473529" y="57150"/>
                  </a:lnTo>
                  <a:lnTo>
                    <a:pt x="473529" y="8164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5453743" y="2318657"/>
              <a:ext cx="3584121" cy="898072"/>
            </a:xfrm>
            <a:custGeom>
              <a:avLst/>
              <a:gdLst>
                <a:gd name="connsiteX0" fmla="*/ 0 w 3584121"/>
                <a:gd name="connsiteY0" fmla="*/ 318407 h 898072"/>
                <a:gd name="connsiteX1" fmla="*/ 89807 w 3584121"/>
                <a:gd name="connsiteY1" fmla="*/ 367393 h 898072"/>
                <a:gd name="connsiteX2" fmla="*/ 277586 w 3584121"/>
                <a:gd name="connsiteY2" fmla="*/ 375557 h 898072"/>
                <a:gd name="connsiteX3" fmla="*/ 514350 w 3584121"/>
                <a:gd name="connsiteY3" fmla="*/ 391886 h 898072"/>
                <a:gd name="connsiteX4" fmla="*/ 816428 w 3584121"/>
                <a:gd name="connsiteY4" fmla="*/ 391886 h 898072"/>
                <a:gd name="connsiteX5" fmla="*/ 1094014 w 3584121"/>
                <a:gd name="connsiteY5" fmla="*/ 383722 h 898072"/>
                <a:gd name="connsiteX6" fmla="*/ 1298121 w 3584121"/>
                <a:gd name="connsiteY6" fmla="*/ 334736 h 898072"/>
                <a:gd name="connsiteX7" fmla="*/ 1322614 w 3584121"/>
                <a:gd name="connsiteY7" fmla="*/ 277586 h 898072"/>
                <a:gd name="connsiteX8" fmla="*/ 1436914 w 3584121"/>
                <a:gd name="connsiteY8" fmla="*/ 220436 h 898072"/>
                <a:gd name="connsiteX9" fmla="*/ 1526721 w 3584121"/>
                <a:gd name="connsiteY9" fmla="*/ 171450 h 898072"/>
                <a:gd name="connsiteX10" fmla="*/ 1608364 w 3584121"/>
                <a:gd name="connsiteY10" fmla="*/ 106136 h 898072"/>
                <a:gd name="connsiteX11" fmla="*/ 1698171 w 3584121"/>
                <a:gd name="connsiteY11" fmla="*/ 0 h 898072"/>
                <a:gd name="connsiteX12" fmla="*/ 1943100 w 3584121"/>
                <a:gd name="connsiteY12" fmla="*/ 163286 h 898072"/>
                <a:gd name="connsiteX13" fmla="*/ 2065564 w 3584121"/>
                <a:gd name="connsiteY13" fmla="*/ 293914 h 898072"/>
                <a:gd name="connsiteX14" fmla="*/ 2171700 w 3584121"/>
                <a:gd name="connsiteY14" fmla="*/ 481693 h 898072"/>
                <a:gd name="connsiteX15" fmla="*/ 2294164 w 3584121"/>
                <a:gd name="connsiteY15" fmla="*/ 677636 h 898072"/>
                <a:gd name="connsiteX16" fmla="*/ 2432957 w 3584121"/>
                <a:gd name="connsiteY16" fmla="*/ 898072 h 898072"/>
                <a:gd name="connsiteX17" fmla="*/ 2865664 w 3584121"/>
                <a:gd name="connsiteY17" fmla="*/ 693964 h 898072"/>
                <a:gd name="connsiteX18" fmla="*/ 2833007 w 3584121"/>
                <a:gd name="connsiteY18" fmla="*/ 595993 h 898072"/>
                <a:gd name="connsiteX19" fmla="*/ 2873828 w 3584121"/>
                <a:gd name="connsiteY19" fmla="*/ 522514 h 898072"/>
                <a:gd name="connsiteX20" fmla="*/ 2873828 w 3584121"/>
                <a:gd name="connsiteY20" fmla="*/ 522514 h 898072"/>
                <a:gd name="connsiteX21" fmla="*/ 3028950 w 3584121"/>
                <a:gd name="connsiteY21" fmla="*/ 440872 h 898072"/>
                <a:gd name="connsiteX22" fmla="*/ 3118757 w 3584121"/>
                <a:gd name="connsiteY22" fmla="*/ 383722 h 898072"/>
                <a:gd name="connsiteX23" fmla="*/ 3208564 w 3584121"/>
                <a:gd name="connsiteY23" fmla="*/ 277586 h 898072"/>
                <a:gd name="connsiteX24" fmla="*/ 3273878 w 3584121"/>
                <a:gd name="connsiteY24" fmla="*/ 261257 h 898072"/>
                <a:gd name="connsiteX25" fmla="*/ 3371850 w 3584121"/>
                <a:gd name="connsiteY25" fmla="*/ 253093 h 898072"/>
                <a:gd name="connsiteX26" fmla="*/ 3584121 w 3584121"/>
                <a:gd name="connsiteY26" fmla="*/ 261257 h 898072"/>
                <a:gd name="connsiteX27" fmla="*/ 3584121 w 3584121"/>
                <a:gd name="connsiteY27" fmla="*/ 261257 h 898072"/>
                <a:gd name="connsiteX28" fmla="*/ 3584121 w 3584121"/>
                <a:gd name="connsiteY28" fmla="*/ 261257 h 89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84121" h="898072">
                  <a:moveTo>
                    <a:pt x="0" y="318407"/>
                  </a:moveTo>
                  <a:lnTo>
                    <a:pt x="89807" y="367393"/>
                  </a:lnTo>
                  <a:lnTo>
                    <a:pt x="277586" y="375557"/>
                  </a:lnTo>
                  <a:lnTo>
                    <a:pt x="514350" y="391886"/>
                  </a:lnTo>
                  <a:lnTo>
                    <a:pt x="816428" y="391886"/>
                  </a:lnTo>
                  <a:lnTo>
                    <a:pt x="1094014" y="383722"/>
                  </a:lnTo>
                  <a:lnTo>
                    <a:pt x="1298121" y="334736"/>
                  </a:lnTo>
                  <a:lnTo>
                    <a:pt x="1322614" y="277586"/>
                  </a:lnTo>
                  <a:lnTo>
                    <a:pt x="1436914" y="220436"/>
                  </a:lnTo>
                  <a:lnTo>
                    <a:pt x="1526721" y="171450"/>
                  </a:lnTo>
                  <a:lnTo>
                    <a:pt x="1608364" y="106136"/>
                  </a:lnTo>
                  <a:lnTo>
                    <a:pt x="1698171" y="0"/>
                  </a:lnTo>
                  <a:lnTo>
                    <a:pt x="1943100" y="163286"/>
                  </a:lnTo>
                  <a:lnTo>
                    <a:pt x="2065564" y="293914"/>
                  </a:lnTo>
                  <a:lnTo>
                    <a:pt x="2171700" y="481693"/>
                  </a:lnTo>
                  <a:lnTo>
                    <a:pt x="2294164" y="677636"/>
                  </a:lnTo>
                  <a:lnTo>
                    <a:pt x="2432957" y="898072"/>
                  </a:lnTo>
                  <a:lnTo>
                    <a:pt x="2865664" y="693964"/>
                  </a:lnTo>
                  <a:lnTo>
                    <a:pt x="2833007" y="595993"/>
                  </a:lnTo>
                  <a:lnTo>
                    <a:pt x="2873828" y="522514"/>
                  </a:lnTo>
                  <a:lnTo>
                    <a:pt x="2873828" y="522514"/>
                  </a:lnTo>
                  <a:lnTo>
                    <a:pt x="3028950" y="440872"/>
                  </a:lnTo>
                  <a:lnTo>
                    <a:pt x="3118757" y="383722"/>
                  </a:lnTo>
                  <a:lnTo>
                    <a:pt x="3208564" y="277586"/>
                  </a:lnTo>
                  <a:lnTo>
                    <a:pt x="3273878" y="261257"/>
                  </a:lnTo>
                  <a:lnTo>
                    <a:pt x="3371850" y="253093"/>
                  </a:lnTo>
                  <a:lnTo>
                    <a:pt x="3584121" y="261257"/>
                  </a:lnTo>
                  <a:lnTo>
                    <a:pt x="3584121" y="261257"/>
                  </a:lnTo>
                  <a:lnTo>
                    <a:pt x="3584121" y="261257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6882493" y="2441121"/>
              <a:ext cx="889907" cy="987879"/>
            </a:xfrm>
            <a:custGeom>
              <a:avLst/>
              <a:gdLst>
                <a:gd name="connsiteX0" fmla="*/ 473528 w 889907"/>
                <a:gd name="connsiteY0" fmla="*/ 955222 h 987879"/>
                <a:gd name="connsiteX1" fmla="*/ 416378 w 889907"/>
                <a:gd name="connsiteY1" fmla="*/ 840922 h 987879"/>
                <a:gd name="connsiteX2" fmla="*/ 351064 w 889907"/>
                <a:gd name="connsiteY2" fmla="*/ 751115 h 987879"/>
                <a:gd name="connsiteX3" fmla="*/ 277586 w 889907"/>
                <a:gd name="connsiteY3" fmla="*/ 628650 h 987879"/>
                <a:gd name="connsiteX4" fmla="*/ 228600 w 889907"/>
                <a:gd name="connsiteY4" fmla="*/ 555172 h 987879"/>
                <a:gd name="connsiteX5" fmla="*/ 187778 w 889907"/>
                <a:gd name="connsiteY5" fmla="*/ 506186 h 987879"/>
                <a:gd name="connsiteX6" fmla="*/ 122464 w 889907"/>
                <a:gd name="connsiteY6" fmla="*/ 424543 h 987879"/>
                <a:gd name="connsiteX7" fmla="*/ 81643 w 889907"/>
                <a:gd name="connsiteY7" fmla="*/ 342900 h 987879"/>
                <a:gd name="connsiteX8" fmla="*/ 32657 w 889907"/>
                <a:gd name="connsiteY8" fmla="*/ 261258 h 987879"/>
                <a:gd name="connsiteX9" fmla="*/ 0 w 889907"/>
                <a:gd name="connsiteY9" fmla="*/ 195943 h 987879"/>
                <a:gd name="connsiteX10" fmla="*/ 65314 w 889907"/>
                <a:gd name="connsiteY10" fmla="*/ 155122 h 987879"/>
                <a:gd name="connsiteX11" fmla="*/ 171450 w 889907"/>
                <a:gd name="connsiteY11" fmla="*/ 114300 h 987879"/>
                <a:gd name="connsiteX12" fmla="*/ 228600 w 889907"/>
                <a:gd name="connsiteY12" fmla="*/ 40822 h 987879"/>
                <a:gd name="connsiteX13" fmla="*/ 285750 w 889907"/>
                <a:gd name="connsiteY13" fmla="*/ 0 h 987879"/>
                <a:gd name="connsiteX14" fmla="*/ 400050 w 889907"/>
                <a:gd name="connsiteY14" fmla="*/ 48986 h 987879"/>
                <a:gd name="connsiteX15" fmla="*/ 506186 w 889907"/>
                <a:gd name="connsiteY15" fmla="*/ 204108 h 987879"/>
                <a:gd name="connsiteX16" fmla="*/ 587828 w 889907"/>
                <a:gd name="connsiteY16" fmla="*/ 302079 h 987879"/>
                <a:gd name="connsiteX17" fmla="*/ 661307 w 889907"/>
                <a:gd name="connsiteY17" fmla="*/ 408215 h 987879"/>
                <a:gd name="connsiteX18" fmla="*/ 775607 w 889907"/>
                <a:gd name="connsiteY18" fmla="*/ 571500 h 987879"/>
                <a:gd name="connsiteX19" fmla="*/ 840921 w 889907"/>
                <a:gd name="connsiteY19" fmla="*/ 677636 h 987879"/>
                <a:gd name="connsiteX20" fmla="*/ 873578 w 889907"/>
                <a:gd name="connsiteY20" fmla="*/ 742950 h 987879"/>
                <a:gd name="connsiteX21" fmla="*/ 889907 w 889907"/>
                <a:gd name="connsiteY21" fmla="*/ 791936 h 987879"/>
                <a:gd name="connsiteX22" fmla="*/ 889907 w 889907"/>
                <a:gd name="connsiteY22" fmla="*/ 816429 h 987879"/>
                <a:gd name="connsiteX23" fmla="*/ 514350 w 889907"/>
                <a:gd name="connsiteY23" fmla="*/ 987879 h 987879"/>
                <a:gd name="connsiteX24" fmla="*/ 440871 w 889907"/>
                <a:gd name="connsiteY24" fmla="*/ 906236 h 98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89907" h="987879">
                  <a:moveTo>
                    <a:pt x="473528" y="955222"/>
                  </a:moveTo>
                  <a:lnTo>
                    <a:pt x="416378" y="840922"/>
                  </a:lnTo>
                  <a:lnTo>
                    <a:pt x="351064" y="751115"/>
                  </a:lnTo>
                  <a:lnTo>
                    <a:pt x="277586" y="628650"/>
                  </a:lnTo>
                  <a:lnTo>
                    <a:pt x="228600" y="555172"/>
                  </a:lnTo>
                  <a:lnTo>
                    <a:pt x="187778" y="506186"/>
                  </a:lnTo>
                  <a:lnTo>
                    <a:pt x="122464" y="424543"/>
                  </a:lnTo>
                  <a:lnTo>
                    <a:pt x="81643" y="342900"/>
                  </a:lnTo>
                  <a:lnTo>
                    <a:pt x="32657" y="261258"/>
                  </a:lnTo>
                  <a:lnTo>
                    <a:pt x="0" y="195943"/>
                  </a:lnTo>
                  <a:lnTo>
                    <a:pt x="65314" y="155122"/>
                  </a:lnTo>
                  <a:lnTo>
                    <a:pt x="171450" y="114300"/>
                  </a:lnTo>
                  <a:lnTo>
                    <a:pt x="228600" y="40822"/>
                  </a:lnTo>
                  <a:lnTo>
                    <a:pt x="285750" y="0"/>
                  </a:lnTo>
                  <a:lnTo>
                    <a:pt x="400050" y="48986"/>
                  </a:lnTo>
                  <a:lnTo>
                    <a:pt x="506186" y="204108"/>
                  </a:lnTo>
                  <a:lnTo>
                    <a:pt x="587828" y="302079"/>
                  </a:lnTo>
                  <a:lnTo>
                    <a:pt x="661307" y="408215"/>
                  </a:lnTo>
                  <a:lnTo>
                    <a:pt x="775607" y="571500"/>
                  </a:lnTo>
                  <a:lnTo>
                    <a:pt x="840921" y="677636"/>
                  </a:lnTo>
                  <a:lnTo>
                    <a:pt x="873578" y="742950"/>
                  </a:lnTo>
                  <a:lnTo>
                    <a:pt x="889907" y="791936"/>
                  </a:lnTo>
                  <a:lnTo>
                    <a:pt x="889907" y="816429"/>
                  </a:lnTo>
                  <a:lnTo>
                    <a:pt x="514350" y="987879"/>
                  </a:lnTo>
                  <a:lnTo>
                    <a:pt x="440871" y="906236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7445829" y="3102429"/>
              <a:ext cx="1053192" cy="636814"/>
            </a:xfrm>
            <a:custGeom>
              <a:avLst/>
              <a:gdLst>
                <a:gd name="connsiteX0" fmla="*/ 114300 w 1053192"/>
                <a:gd name="connsiteY0" fmla="*/ 636814 h 636814"/>
                <a:gd name="connsiteX1" fmla="*/ 0 w 1053192"/>
                <a:gd name="connsiteY1" fmla="*/ 383721 h 636814"/>
                <a:gd name="connsiteX2" fmla="*/ 898071 w 1053192"/>
                <a:gd name="connsiteY2" fmla="*/ 0 h 636814"/>
                <a:gd name="connsiteX3" fmla="*/ 1053192 w 1053192"/>
                <a:gd name="connsiteY3" fmla="*/ 261257 h 636814"/>
                <a:gd name="connsiteX4" fmla="*/ 1045028 w 1053192"/>
                <a:gd name="connsiteY4" fmla="*/ 310242 h 636814"/>
                <a:gd name="connsiteX5" fmla="*/ 987878 w 1053192"/>
                <a:gd name="connsiteY5" fmla="*/ 334735 h 636814"/>
                <a:gd name="connsiteX6" fmla="*/ 228600 w 1053192"/>
                <a:gd name="connsiteY6" fmla="*/ 612321 h 636814"/>
                <a:gd name="connsiteX7" fmla="*/ 114300 w 1053192"/>
                <a:gd name="connsiteY7" fmla="*/ 636814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3192" h="636814">
                  <a:moveTo>
                    <a:pt x="114300" y="636814"/>
                  </a:moveTo>
                  <a:lnTo>
                    <a:pt x="0" y="383721"/>
                  </a:lnTo>
                  <a:lnTo>
                    <a:pt x="898071" y="0"/>
                  </a:lnTo>
                  <a:lnTo>
                    <a:pt x="1053192" y="261257"/>
                  </a:lnTo>
                  <a:lnTo>
                    <a:pt x="1045028" y="310242"/>
                  </a:lnTo>
                  <a:lnTo>
                    <a:pt x="987878" y="334735"/>
                  </a:lnTo>
                  <a:lnTo>
                    <a:pt x="228600" y="612321"/>
                  </a:lnTo>
                  <a:lnTo>
                    <a:pt x="114300" y="636814"/>
                  </a:lnTo>
                  <a:close/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392886" y="2612571"/>
              <a:ext cx="693964" cy="693965"/>
            </a:xfrm>
            <a:custGeom>
              <a:avLst/>
              <a:gdLst>
                <a:gd name="connsiteX0" fmla="*/ 693964 w 693964"/>
                <a:gd name="connsiteY0" fmla="*/ 555172 h 693965"/>
                <a:gd name="connsiteX1" fmla="*/ 342900 w 693964"/>
                <a:gd name="connsiteY1" fmla="*/ 693965 h 693965"/>
                <a:gd name="connsiteX2" fmla="*/ 302078 w 693964"/>
                <a:gd name="connsiteY2" fmla="*/ 693965 h 693965"/>
                <a:gd name="connsiteX3" fmla="*/ 244928 w 693964"/>
                <a:gd name="connsiteY3" fmla="*/ 669472 h 693965"/>
                <a:gd name="connsiteX4" fmla="*/ 204107 w 693964"/>
                <a:gd name="connsiteY4" fmla="*/ 669472 h 693965"/>
                <a:gd name="connsiteX5" fmla="*/ 155121 w 693964"/>
                <a:gd name="connsiteY5" fmla="*/ 620486 h 693965"/>
                <a:gd name="connsiteX6" fmla="*/ 0 w 693964"/>
                <a:gd name="connsiteY6" fmla="*/ 326572 h 693965"/>
                <a:gd name="connsiteX7" fmla="*/ 89807 w 693964"/>
                <a:gd name="connsiteY7" fmla="*/ 220436 h 693965"/>
                <a:gd name="connsiteX8" fmla="*/ 155121 w 693964"/>
                <a:gd name="connsiteY8" fmla="*/ 187779 h 693965"/>
                <a:gd name="connsiteX9" fmla="*/ 220435 w 693964"/>
                <a:gd name="connsiteY9" fmla="*/ 130629 h 693965"/>
                <a:gd name="connsiteX10" fmla="*/ 318407 w 693964"/>
                <a:gd name="connsiteY10" fmla="*/ 65315 h 693965"/>
                <a:gd name="connsiteX11" fmla="*/ 359228 w 693964"/>
                <a:gd name="connsiteY11" fmla="*/ 40822 h 693965"/>
                <a:gd name="connsiteX12" fmla="*/ 449035 w 693964"/>
                <a:gd name="connsiteY12" fmla="*/ 0 h 693965"/>
                <a:gd name="connsiteX13" fmla="*/ 522514 w 693964"/>
                <a:gd name="connsiteY13" fmla="*/ 8165 h 693965"/>
                <a:gd name="connsiteX14" fmla="*/ 628650 w 693964"/>
                <a:gd name="connsiteY14" fmla="*/ 8165 h 693965"/>
                <a:gd name="connsiteX15" fmla="*/ 661307 w 693964"/>
                <a:gd name="connsiteY15" fmla="*/ 8165 h 69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3964" h="693965">
                  <a:moveTo>
                    <a:pt x="693964" y="555172"/>
                  </a:moveTo>
                  <a:lnTo>
                    <a:pt x="342900" y="693965"/>
                  </a:lnTo>
                  <a:lnTo>
                    <a:pt x="302078" y="693965"/>
                  </a:lnTo>
                  <a:lnTo>
                    <a:pt x="244928" y="669472"/>
                  </a:lnTo>
                  <a:lnTo>
                    <a:pt x="204107" y="669472"/>
                  </a:lnTo>
                  <a:lnTo>
                    <a:pt x="155121" y="620486"/>
                  </a:lnTo>
                  <a:lnTo>
                    <a:pt x="0" y="326572"/>
                  </a:lnTo>
                  <a:lnTo>
                    <a:pt x="89807" y="220436"/>
                  </a:lnTo>
                  <a:lnTo>
                    <a:pt x="155121" y="187779"/>
                  </a:lnTo>
                  <a:lnTo>
                    <a:pt x="220435" y="130629"/>
                  </a:lnTo>
                  <a:lnTo>
                    <a:pt x="318407" y="65315"/>
                  </a:lnTo>
                  <a:lnTo>
                    <a:pt x="359228" y="40822"/>
                  </a:lnTo>
                  <a:lnTo>
                    <a:pt x="449035" y="0"/>
                  </a:lnTo>
                  <a:lnTo>
                    <a:pt x="522514" y="8165"/>
                  </a:lnTo>
                  <a:lnTo>
                    <a:pt x="628650" y="8165"/>
                  </a:lnTo>
                  <a:lnTo>
                    <a:pt x="661307" y="8165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8703129" y="3298371"/>
              <a:ext cx="367392" cy="2220686"/>
            </a:xfrm>
            <a:custGeom>
              <a:avLst/>
              <a:gdLst>
                <a:gd name="connsiteX0" fmla="*/ 367392 w 367392"/>
                <a:gd name="connsiteY0" fmla="*/ 0 h 2220686"/>
                <a:gd name="connsiteX1" fmla="*/ 236764 w 367392"/>
                <a:gd name="connsiteY1" fmla="*/ 57150 h 2220686"/>
                <a:gd name="connsiteX2" fmla="*/ 48985 w 367392"/>
                <a:gd name="connsiteY2" fmla="*/ 89808 h 2220686"/>
                <a:gd name="connsiteX3" fmla="*/ 32657 w 367392"/>
                <a:gd name="connsiteY3" fmla="*/ 130629 h 2220686"/>
                <a:gd name="connsiteX4" fmla="*/ 0 w 367392"/>
                <a:gd name="connsiteY4" fmla="*/ 179615 h 2220686"/>
                <a:gd name="connsiteX5" fmla="*/ 57150 w 367392"/>
                <a:gd name="connsiteY5" fmla="*/ 261258 h 2220686"/>
                <a:gd name="connsiteX6" fmla="*/ 122464 w 367392"/>
                <a:gd name="connsiteY6" fmla="*/ 359229 h 2220686"/>
                <a:gd name="connsiteX7" fmla="*/ 179614 w 367392"/>
                <a:gd name="connsiteY7" fmla="*/ 432708 h 2220686"/>
                <a:gd name="connsiteX8" fmla="*/ 220435 w 367392"/>
                <a:gd name="connsiteY8" fmla="*/ 506186 h 2220686"/>
                <a:gd name="connsiteX9" fmla="*/ 228600 w 367392"/>
                <a:gd name="connsiteY9" fmla="*/ 571500 h 2220686"/>
                <a:gd name="connsiteX10" fmla="*/ 253092 w 367392"/>
                <a:gd name="connsiteY10" fmla="*/ 636815 h 2220686"/>
                <a:gd name="connsiteX11" fmla="*/ 253092 w 367392"/>
                <a:gd name="connsiteY11" fmla="*/ 718458 h 2220686"/>
                <a:gd name="connsiteX12" fmla="*/ 236764 w 367392"/>
                <a:gd name="connsiteY12" fmla="*/ 800100 h 2220686"/>
                <a:gd name="connsiteX13" fmla="*/ 220435 w 367392"/>
                <a:gd name="connsiteY13" fmla="*/ 889908 h 2220686"/>
                <a:gd name="connsiteX14" fmla="*/ 204107 w 367392"/>
                <a:gd name="connsiteY14" fmla="*/ 987879 h 2220686"/>
                <a:gd name="connsiteX15" fmla="*/ 187778 w 367392"/>
                <a:gd name="connsiteY15" fmla="*/ 1036865 h 2220686"/>
                <a:gd name="connsiteX16" fmla="*/ 179614 w 367392"/>
                <a:gd name="connsiteY16" fmla="*/ 1085850 h 2220686"/>
                <a:gd name="connsiteX17" fmla="*/ 138792 w 367392"/>
                <a:gd name="connsiteY17" fmla="*/ 1159329 h 2220686"/>
                <a:gd name="connsiteX18" fmla="*/ 114300 w 367392"/>
                <a:gd name="connsiteY18" fmla="*/ 1232808 h 2220686"/>
                <a:gd name="connsiteX19" fmla="*/ 122464 w 367392"/>
                <a:gd name="connsiteY19" fmla="*/ 1306286 h 2220686"/>
                <a:gd name="connsiteX20" fmla="*/ 122464 w 367392"/>
                <a:gd name="connsiteY20" fmla="*/ 1387929 h 2220686"/>
                <a:gd name="connsiteX21" fmla="*/ 114300 w 367392"/>
                <a:gd name="connsiteY21" fmla="*/ 1502229 h 2220686"/>
                <a:gd name="connsiteX22" fmla="*/ 138792 w 367392"/>
                <a:gd name="connsiteY22" fmla="*/ 1600200 h 2220686"/>
                <a:gd name="connsiteX23" fmla="*/ 195942 w 367392"/>
                <a:gd name="connsiteY23" fmla="*/ 1779815 h 2220686"/>
                <a:gd name="connsiteX24" fmla="*/ 212271 w 367392"/>
                <a:gd name="connsiteY24" fmla="*/ 1894115 h 2220686"/>
                <a:gd name="connsiteX25" fmla="*/ 269421 w 367392"/>
                <a:gd name="connsiteY25" fmla="*/ 2049236 h 2220686"/>
                <a:gd name="connsiteX26" fmla="*/ 318407 w 367392"/>
                <a:gd name="connsiteY26" fmla="*/ 2155372 h 2220686"/>
                <a:gd name="connsiteX27" fmla="*/ 351064 w 367392"/>
                <a:gd name="connsiteY27" fmla="*/ 2220686 h 2220686"/>
                <a:gd name="connsiteX28" fmla="*/ 351064 w 367392"/>
                <a:gd name="connsiteY28" fmla="*/ 2220686 h 222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67392" h="2220686">
                  <a:moveTo>
                    <a:pt x="367392" y="0"/>
                  </a:moveTo>
                  <a:lnTo>
                    <a:pt x="236764" y="57150"/>
                  </a:lnTo>
                  <a:lnTo>
                    <a:pt x="48985" y="89808"/>
                  </a:lnTo>
                  <a:lnTo>
                    <a:pt x="32657" y="130629"/>
                  </a:lnTo>
                  <a:lnTo>
                    <a:pt x="0" y="179615"/>
                  </a:lnTo>
                  <a:lnTo>
                    <a:pt x="57150" y="261258"/>
                  </a:lnTo>
                  <a:lnTo>
                    <a:pt x="122464" y="359229"/>
                  </a:lnTo>
                  <a:lnTo>
                    <a:pt x="179614" y="432708"/>
                  </a:lnTo>
                  <a:lnTo>
                    <a:pt x="220435" y="506186"/>
                  </a:lnTo>
                  <a:lnTo>
                    <a:pt x="228600" y="571500"/>
                  </a:lnTo>
                  <a:lnTo>
                    <a:pt x="253092" y="636815"/>
                  </a:lnTo>
                  <a:lnTo>
                    <a:pt x="253092" y="718458"/>
                  </a:lnTo>
                  <a:lnTo>
                    <a:pt x="236764" y="800100"/>
                  </a:lnTo>
                  <a:lnTo>
                    <a:pt x="220435" y="889908"/>
                  </a:lnTo>
                  <a:lnTo>
                    <a:pt x="204107" y="987879"/>
                  </a:lnTo>
                  <a:lnTo>
                    <a:pt x="187778" y="1036865"/>
                  </a:lnTo>
                  <a:lnTo>
                    <a:pt x="179614" y="1085850"/>
                  </a:lnTo>
                  <a:lnTo>
                    <a:pt x="138792" y="1159329"/>
                  </a:lnTo>
                  <a:lnTo>
                    <a:pt x="114300" y="1232808"/>
                  </a:lnTo>
                  <a:lnTo>
                    <a:pt x="122464" y="1306286"/>
                  </a:lnTo>
                  <a:lnTo>
                    <a:pt x="122464" y="1387929"/>
                  </a:lnTo>
                  <a:lnTo>
                    <a:pt x="114300" y="1502229"/>
                  </a:lnTo>
                  <a:lnTo>
                    <a:pt x="138792" y="1600200"/>
                  </a:lnTo>
                  <a:lnTo>
                    <a:pt x="195942" y="1779815"/>
                  </a:lnTo>
                  <a:lnTo>
                    <a:pt x="212271" y="1894115"/>
                  </a:lnTo>
                  <a:lnTo>
                    <a:pt x="269421" y="2049236"/>
                  </a:lnTo>
                  <a:lnTo>
                    <a:pt x="318407" y="2155372"/>
                  </a:lnTo>
                  <a:lnTo>
                    <a:pt x="351064" y="2220686"/>
                  </a:lnTo>
                  <a:lnTo>
                    <a:pt x="351064" y="2220686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4972050" y="3494314"/>
              <a:ext cx="4082143" cy="3347357"/>
            </a:xfrm>
            <a:custGeom>
              <a:avLst/>
              <a:gdLst>
                <a:gd name="connsiteX0" fmla="*/ 4082143 w 4082143"/>
                <a:gd name="connsiteY0" fmla="*/ 2408465 h 3347357"/>
                <a:gd name="connsiteX1" fmla="*/ 4041321 w 4082143"/>
                <a:gd name="connsiteY1" fmla="*/ 2294165 h 3347357"/>
                <a:gd name="connsiteX2" fmla="*/ 4016829 w 4082143"/>
                <a:gd name="connsiteY2" fmla="*/ 2147207 h 3347357"/>
                <a:gd name="connsiteX3" fmla="*/ 3959679 w 4082143"/>
                <a:gd name="connsiteY3" fmla="*/ 1959429 h 3347357"/>
                <a:gd name="connsiteX4" fmla="*/ 3927021 w 4082143"/>
                <a:gd name="connsiteY4" fmla="*/ 1836965 h 3347357"/>
                <a:gd name="connsiteX5" fmla="*/ 3894364 w 4082143"/>
                <a:gd name="connsiteY5" fmla="*/ 1738993 h 3347357"/>
                <a:gd name="connsiteX6" fmla="*/ 3837214 w 4082143"/>
                <a:gd name="connsiteY6" fmla="*/ 1575707 h 3347357"/>
                <a:gd name="connsiteX7" fmla="*/ 3788229 w 4082143"/>
                <a:gd name="connsiteY7" fmla="*/ 1396093 h 3347357"/>
                <a:gd name="connsiteX8" fmla="*/ 3780064 w 4082143"/>
                <a:gd name="connsiteY8" fmla="*/ 1232807 h 3347357"/>
                <a:gd name="connsiteX9" fmla="*/ 3763736 w 4082143"/>
                <a:gd name="connsiteY9" fmla="*/ 1085850 h 3347357"/>
                <a:gd name="connsiteX10" fmla="*/ 3796393 w 4082143"/>
                <a:gd name="connsiteY10" fmla="*/ 922565 h 3347357"/>
                <a:gd name="connsiteX11" fmla="*/ 3837214 w 4082143"/>
                <a:gd name="connsiteY11" fmla="*/ 840922 h 3347357"/>
                <a:gd name="connsiteX12" fmla="*/ 3878036 w 4082143"/>
                <a:gd name="connsiteY12" fmla="*/ 669472 h 3347357"/>
                <a:gd name="connsiteX13" fmla="*/ 3894364 w 4082143"/>
                <a:gd name="connsiteY13" fmla="*/ 579665 h 3347357"/>
                <a:gd name="connsiteX14" fmla="*/ 3894364 w 4082143"/>
                <a:gd name="connsiteY14" fmla="*/ 449036 h 3347357"/>
                <a:gd name="connsiteX15" fmla="*/ 3853543 w 4082143"/>
                <a:gd name="connsiteY15" fmla="*/ 359229 h 3347357"/>
                <a:gd name="connsiteX16" fmla="*/ 3747407 w 4082143"/>
                <a:gd name="connsiteY16" fmla="*/ 179615 h 3347357"/>
                <a:gd name="connsiteX17" fmla="*/ 3690257 w 4082143"/>
                <a:gd name="connsiteY17" fmla="*/ 97972 h 3347357"/>
                <a:gd name="connsiteX18" fmla="*/ 3690257 w 4082143"/>
                <a:gd name="connsiteY18" fmla="*/ 97972 h 3347357"/>
                <a:gd name="connsiteX19" fmla="*/ 3608614 w 4082143"/>
                <a:gd name="connsiteY19" fmla="*/ 24493 h 3347357"/>
                <a:gd name="connsiteX20" fmla="*/ 3477986 w 4082143"/>
                <a:gd name="connsiteY20" fmla="*/ 0 h 3347357"/>
                <a:gd name="connsiteX21" fmla="*/ 3380014 w 4082143"/>
                <a:gd name="connsiteY21" fmla="*/ 89807 h 3347357"/>
                <a:gd name="connsiteX22" fmla="*/ 3192236 w 4082143"/>
                <a:gd name="connsiteY22" fmla="*/ 138793 h 3347357"/>
                <a:gd name="connsiteX23" fmla="*/ 3069771 w 4082143"/>
                <a:gd name="connsiteY23" fmla="*/ 163286 h 3347357"/>
                <a:gd name="connsiteX24" fmla="*/ 2939143 w 4082143"/>
                <a:gd name="connsiteY24" fmla="*/ 228600 h 3347357"/>
                <a:gd name="connsiteX25" fmla="*/ 2792186 w 4082143"/>
                <a:gd name="connsiteY25" fmla="*/ 293915 h 3347357"/>
                <a:gd name="connsiteX26" fmla="*/ 2637064 w 4082143"/>
                <a:gd name="connsiteY26" fmla="*/ 367393 h 3347357"/>
                <a:gd name="connsiteX27" fmla="*/ 2449286 w 4082143"/>
                <a:gd name="connsiteY27" fmla="*/ 408215 h 3347357"/>
                <a:gd name="connsiteX28" fmla="*/ 2277836 w 4082143"/>
                <a:gd name="connsiteY28" fmla="*/ 465365 h 3347357"/>
                <a:gd name="connsiteX29" fmla="*/ 2024743 w 4082143"/>
                <a:gd name="connsiteY29" fmla="*/ 506186 h 3347357"/>
                <a:gd name="connsiteX30" fmla="*/ 1820636 w 4082143"/>
                <a:gd name="connsiteY30" fmla="*/ 538843 h 3347357"/>
                <a:gd name="connsiteX31" fmla="*/ 1665514 w 4082143"/>
                <a:gd name="connsiteY31" fmla="*/ 538843 h 3347357"/>
                <a:gd name="connsiteX32" fmla="*/ 1502229 w 4082143"/>
                <a:gd name="connsiteY32" fmla="*/ 538843 h 3347357"/>
                <a:gd name="connsiteX33" fmla="*/ 1281793 w 4082143"/>
                <a:gd name="connsiteY33" fmla="*/ 538843 h 3347357"/>
                <a:gd name="connsiteX34" fmla="*/ 1094014 w 4082143"/>
                <a:gd name="connsiteY34" fmla="*/ 538843 h 3347357"/>
                <a:gd name="connsiteX35" fmla="*/ 840921 w 4082143"/>
                <a:gd name="connsiteY35" fmla="*/ 498022 h 3347357"/>
                <a:gd name="connsiteX36" fmla="*/ 742950 w 4082143"/>
                <a:gd name="connsiteY36" fmla="*/ 465365 h 3347357"/>
                <a:gd name="connsiteX37" fmla="*/ 522514 w 4082143"/>
                <a:gd name="connsiteY37" fmla="*/ 449036 h 3347357"/>
                <a:gd name="connsiteX38" fmla="*/ 432707 w 4082143"/>
                <a:gd name="connsiteY38" fmla="*/ 481693 h 3347357"/>
                <a:gd name="connsiteX39" fmla="*/ 351064 w 4082143"/>
                <a:gd name="connsiteY39" fmla="*/ 538843 h 3347357"/>
                <a:gd name="connsiteX40" fmla="*/ 326571 w 4082143"/>
                <a:gd name="connsiteY40" fmla="*/ 636815 h 3347357"/>
                <a:gd name="connsiteX41" fmla="*/ 302079 w 4082143"/>
                <a:gd name="connsiteY41" fmla="*/ 824593 h 3347357"/>
                <a:gd name="connsiteX42" fmla="*/ 277586 w 4082143"/>
                <a:gd name="connsiteY42" fmla="*/ 1045029 h 3347357"/>
                <a:gd name="connsiteX43" fmla="*/ 236764 w 4082143"/>
                <a:gd name="connsiteY43" fmla="*/ 1224643 h 3347357"/>
                <a:gd name="connsiteX44" fmla="*/ 228600 w 4082143"/>
                <a:gd name="connsiteY44" fmla="*/ 1387929 h 3347357"/>
                <a:gd name="connsiteX45" fmla="*/ 163286 w 4082143"/>
                <a:gd name="connsiteY45" fmla="*/ 2041072 h 3347357"/>
                <a:gd name="connsiteX46" fmla="*/ 130629 w 4082143"/>
                <a:gd name="connsiteY46" fmla="*/ 2367643 h 3347357"/>
                <a:gd name="connsiteX47" fmla="*/ 0 w 4082143"/>
                <a:gd name="connsiteY47" fmla="*/ 3347357 h 334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082143" h="3347357">
                  <a:moveTo>
                    <a:pt x="4082143" y="2408465"/>
                  </a:moveTo>
                  <a:lnTo>
                    <a:pt x="4041321" y="2294165"/>
                  </a:lnTo>
                  <a:lnTo>
                    <a:pt x="4016829" y="2147207"/>
                  </a:lnTo>
                  <a:lnTo>
                    <a:pt x="3959679" y="1959429"/>
                  </a:lnTo>
                  <a:lnTo>
                    <a:pt x="3927021" y="1836965"/>
                  </a:lnTo>
                  <a:lnTo>
                    <a:pt x="3894364" y="1738993"/>
                  </a:lnTo>
                  <a:lnTo>
                    <a:pt x="3837214" y="1575707"/>
                  </a:lnTo>
                  <a:lnTo>
                    <a:pt x="3788229" y="1396093"/>
                  </a:lnTo>
                  <a:lnTo>
                    <a:pt x="3780064" y="1232807"/>
                  </a:lnTo>
                  <a:lnTo>
                    <a:pt x="3763736" y="1085850"/>
                  </a:lnTo>
                  <a:lnTo>
                    <a:pt x="3796393" y="922565"/>
                  </a:lnTo>
                  <a:lnTo>
                    <a:pt x="3837214" y="840922"/>
                  </a:lnTo>
                  <a:lnTo>
                    <a:pt x="3878036" y="669472"/>
                  </a:lnTo>
                  <a:lnTo>
                    <a:pt x="3894364" y="579665"/>
                  </a:lnTo>
                  <a:lnTo>
                    <a:pt x="3894364" y="449036"/>
                  </a:lnTo>
                  <a:lnTo>
                    <a:pt x="3853543" y="359229"/>
                  </a:lnTo>
                  <a:lnTo>
                    <a:pt x="3747407" y="179615"/>
                  </a:lnTo>
                  <a:lnTo>
                    <a:pt x="3690257" y="97972"/>
                  </a:lnTo>
                  <a:lnTo>
                    <a:pt x="3690257" y="97972"/>
                  </a:lnTo>
                  <a:lnTo>
                    <a:pt x="3608614" y="24493"/>
                  </a:lnTo>
                  <a:lnTo>
                    <a:pt x="3477986" y="0"/>
                  </a:lnTo>
                  <a:lnTo>
                    <a:pt x="3380014" y="89807"/>
                  </a:lnTo>
                  <a:lnTo>
                    <a:pt x="3192236" y="138793"/>
                  </a:lnTo>
                  <a:lnTo>
                    <a:pt x="3069771" y="163286"/>
                  </a:lnTo>
                  <a:lnTo>
                    <a:pt x="2939143" y="228600"/>
                  </a:lnTo>
                  <a:lnTo>
                    <a:pt x="2792186" y="293915"/>
                  </a:lnTo>
                  <a:lnTo>
                    <a:pt x="2637064" y="367393"/>
                  </a:lnTo>
                  <a:lnTo>
                    <a:pt x="2449286" y="408215"/>
                  </a:lnTo>
                  <a:lnTo>
                    <a:pt x="2277836" y="465365"/>
                  </a:lnTo>
                  <a:lnTo>
                    <a:pt x="2024743" y="506186"/>
                  </a:lnTo>
                  <a:lnTo>
                    <a:pt x="1820636" y="538843"/>
                  </a:lnTo>
                  <a:lnTo>
                    <a:pt x="1665514" y="538843"/>
                  </a:lnTo>
                  <a:lnTo>
                    <a:pt x="1502229" y="538843"/>
                  </a:lnTo>
                  <a:lnTo>
                    <a:pt x="1281793" y="538843"/>
                  </a:lnTo>
                  <a:lnTo>
                    <a:pt x="1094014" y="538843"/>
                  </a:lnTo>
                  <a:lnTo>
                    <a:pt x="840921" y="498022"/>
                  </a:lnTo>
                  <a:lnTo>
                    <a:pt x="742950" y="465365"/>
                  </a:lnTo>
                  <a:lnTo>
                    <a:pt x="522514" y="449036"/>
                  </a:lnTo>
                  <a:lnTo>
                    <a:pt x="432707" y="481693"/>
                  </a:lnTo>
                  <a:lnTo>
                    <a:pt x="351064" y="538843"/>
                  </a:lnTo>
                  <a:lnTo>
                    <a:pt x="326571" y="636815"/>
                  </a:lnTo>
                  <a:lnTo>
                    <a:pt x="302079" y="824593"/>
                  </a:lnTo>
                  <a:lnTo>
                    <a:pt x="277586" y="1045029"/>
                  </a:lnTo>
                  <a:lnTo>
                    <a:pt x="236764" y="1224643"/>
                  </a:lnTo>
                  <a:lnTo>
                    <a:pt x="228600" y="1387929"/>
                  </a:lnTo>
                  <a:lnTo>
                    <a:pt x="163286" y="2041072"/>
                  </a:lnTo>
                  <a:lnTo>
                    <a:pt x="130629" y="2367643"/>
                  </a:lnTo>
                  <a:lnTo>
                    <a:pt x="0" y="3347357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3526972" y="3698422"/>
              <a:ext cx="1583872" cy="3167742"/>
            </a:xfrm>
            <a:custGeom>
              <a:avLst/>
              <a:gdLst>
                <a:gd name="connsiteX0" fmla="*/ 1869621 w 2286000"/>
                <a:gd name="connsiteY0" fmla="*/ 3265714 h 3265714"/>
                <a:gd name="connsiteX1" fmla="*/ 1975757 w 2286000"/>
                <a:gd name="connsiteY1" fmla="*/ 2432957 h 3265714"/>
                <a:gd name="connsiteX2" fmla="*/ 2049236 w 2286000"/>
                <a:gd name="connsiteY2" fmla="*/ 2416629 h 3265714"/>
                <a:gd name="connsiteX3" fmla="*/ 2041071 w 2286000"/>
                <a:gd name="connsiteY3" fmla="*/ 2286000 h 3265714"/>
                <a:gd name="connsiteX4" fmla="*/ 1975757 w 2286000"/>
                <a:gd name="connsiteY4" fmla="*/ 2286000 h 3265714"/>
                <a:gd name="connsiteX5" fmla="*/ 2016578 w 2286000"/>
                <a:gd name="connsiteY5" fmla="*/ 2057400 h 3265714"/>
                <a:gd name="connsiteX6" fmla="*/ 2286000 w 2286000"/>
                <a:gd name="connsiteY6" fmla="*/ 473529 h 3265714"/>
                <a:gd name="connsiteX7" fmla="*/ 2286000 w 2286000"/>
                <a:gd name="connsiteY7" fmla="*/ 359229 h 3265714"/>
                <a:gd name="connsiteX8" fmla="*/ 2253343 w 2286000"/>
                <a:gd name="connsiteY8" fmla="*/ 326571 h 3265714"/>
                <a:gd name="connsiteX9" fmla="*/ 2196193 w 2286000"/>
                <a:gd name="connsiteY9" fmla="*/ 277586 h 3265714"/>
                <a:gd name="connsiteX10" fmla="*/ 2073728 w 2286000"/>
                <a:gd name="connsiteY10" fmla="*/ 253093 h 3265714"/>
                <a:gd name="connsiteX11" fmla="*/ 342900 w 2286000"/>
                <a:gd name="connsiteY11" fmla="*/ 24493 h 3265714"/>
                <a:gd name="connsiteX12" fmla="*/ 244928 w 2286000"/>
                <a:gd name="connsiteY12" fmla="*/ 24493 h 3265714"/>
                <a:gd name="connsiteX13" fmla="*/ 212271 w 2286000"/>
                <a:gd name="connsiteY13" fmla="*/ 73479 h 3265714"/>
                <a:gd name="connsiteX14" fmla="*/ 138793 w 2286000"/>
                <a:gd name="connsiteY14" fmla="*/ 57150 h 3265714"/>
                <a:gd name="connsiteX15" fmla="*/ 65314 w 2286000"/>
                <a:gd name="connsiteY15" fmla="*/ 0 h 3265714"/>
                <a:gd name="connsiteX16" fmla="*/ 0 w 2286000"/>
                <a:gd name="connsiteY16" fmla="*/ 302079 h 3265714"/>
                <a:gd name="connsiteX17" fmla="*/ 228600 w 2286000"/>
                <a:gd name="connsiteY17" fmla="*/ 57150 h 3265714"/>
                <a:gd name="connsiteX0" fmla="*/ 1869621 w 2286000"/>
                <a:gd name="connsiteY0" fmla="*/ 3265714 h 3265714"/>
                <a:gd name="connsiteX1" fmla="*/ 1975757 w 2286000"/>
                <a:gd name="connsiteY1" fmla="*/ 2432957 h 3265714"/>
                <a:gd name="connsiteX2" fmla="*/ 2049236 w 2286000"/>
                <a:gd name="connsiteY2" fmla="*/ 2416629 h 3265714"/>
                <a:gd name="connsiteX3" fmla="*/ 2041071 w 2286000"/>
                <a:gd name="connsiteY3" fmla="*/ 2286000 h 3265714"/>
                <a:gd name="connsiteX4" fmla="*/ 1975757 w 2286000"/>
                <a:gd name="connsiteY4" fmla="*/ 2286000 h 3265714"/>
                <a:gd name="connsiteX5" fmla="*/ 2016578 w 2286000"/>
                <a:gd name="connsiteY5" fmla="*/ 2057400 h 3265714"/>
                <a:gd name="connsiteX6" fmla="*/ 2286000 w 2286000"/>
                <a:gd name="connsiteY6" fmla="*/ 473529 h 3265714"/>
                <a:gd name="connsiteX7" fmla="*/ 2286000 w 2286000"/>
                <a:gd name="connsiteY7" fmla="*/ 359229 h 3265714"/>
                <a:gd name="connsiteX8" fmla="*/ 2253343 w 2286000"/>
                <a:gd name="connsiteY8" fmla="*/ 326571 h 3265714"/>
                <a:gd name="connsiteX9" fmla="*/ 2196193 w 2286000"/>
                <a:gd name="connsiteY9" fmla="*/ 277586 h 3265714"/>
                <a:gd name="connsiteX10" fmla="*/ 2073728 w 2286000"/>
                <a:gd name="connsiteY10" fmla="*/ 253093 h 3265714"/>
                <a:gd name="connsiteX11" fmla="*/ 342900 w 2286000"/>
                <a:gd name="connsiteY11" fmla="*/ 24493 h 3265714"/>
                <a:gd name="connsiteX12" fmla="*/ 244928 w 2286000"/>
                <a:gd name="connsiteY12" fmla="*/ 24493 h 3265714"/>
                <a:gd name="connsiteX13" fmla="*/ 212271 w 2286000"/>
                <a:gd name="connsiteY13" fmla="*/ 73479 h 3265714"/>
                <a:gd name="connsiteX14" fmla="*/ 138793 w 2286000"/>
                <a:gd name="connsiteY14" fmla="*/ 57150 h 3265714"/>
                <a:gd name="connsiteX15" fmla="*/ 65314 w 2286000"/>
                <a:gd name="connsiteY15" fmla="*/ 0 h 3265714"/>
                <a:gd name="connsiteX16" fmla="*/ 0 w 2286000"/>
                <a:gd name="connsiteY16" fmla="*/ 302079 h 3265714"/>
                <a:gd name="connsiteX17" fmla="*/ 228600 w 2286000"/>
                <a:gd name="connsiteY17" fmla="*/ 57150 h 3265714"/>
                <a:gd name="connsiteX0" fmla="*/ 2432957 w 2849336"/>
                <a:gd name="connsiteY0" fmla="*/ 3331029 h 3331029"/>
                <a:gd name="connsiteX1" fmla="*/ 2539093 w 2849336"/>
                <a:gd name="connsiteY1" fmla="*/ 2498272 h 3331029"/>
                <a:gd name="connsiteX2" fmla="*/ 2612572 w 2849336"/>
                <a:gd name="connsiteY2" fmla="*/ 2481944 h 3331029"/>
                <a:gd name="connsiteX3" fmla="*/ 2604407 w 2849336"/>
                <a:gd name="connsiteY3" fmla="*/ 2351315 h 3331029"/>
                <a:gd name="connsiteX4" fmla="*/ 2539093 w 2849336"/>
                <a:gd name="connsiteY4" fmla="*/ 2351315 h 3331029"/>
                <a:gd name="connsiteX5" fmla="*/ 2579914 w 2849336"/>
                <a:gd name="connsiteY5" fmla="*/ 2122715 h 3331029"/>
                <a:gd name="connsiteX6" fmla="*/ 2849336 w 2849336"/>
                <a:gd name="connsiteY6" fmla="*/ 538844 h 3331029"/>
                <a:gd name="connsiteX7" fmla="*/ 2849336 w 2849336"/>
                <a:gd name="connsiteY7" fmla="*/ 424544 h 3331029"/>
                <a:gd name="connsiteX8" fmla="*/ 2816679 w 2849336"/>
                <a:gd name="connsiteY8" fmla="*/ 391886 h 3331029"/>
                <a:gd name="connsiteX9" fmla="*/ 2759529 w 2849336"/>
                <a:gd name="connsiteY9" fmla="*/ 342901 h 3331029"/>
                <a:gd name="connsiteX10" fmla="*/ 2637064 w 2849336"/>
                <a:gd name="connsiteY10" fmla="*/ 318408 h 3331029"/>
                <a:gd name="connsiteX11" fmla="*/ 906236 w 2849336"/>
                <a:gd name="connsiteY11" fmla="*/ 89808 h 3331029"/>
                <a:gd name="connsiteX12" fmla="*/ 808264 w 2849336"/>
                <a:gd name="connsiteY12" fmla="*/ 89808 h 3331029"/>
                <a:gd name="connsiteX13" fmla="*/ 775607 w 2849336"/>
                <a:gd name="connsiteY13" fmla="*/ 138794 h 3331029"/>
                <a:gd name="connsiteX14" fmla="*/ 702129 w 2849336"/>
                <a:gd name="connsiteY14" fmla="*/ 122465 h 3331029"/>
                <a:gd name="connsiteX15" fmla="*/ 0 w 2849336"/>
                <a:gd name="connsiteY15" fmla="*/ 0 h 3331029"/>
                <a:gd name="connsiteX16" fmla="*/ 563336 w 2849336"/>
                <a:gd name="connsiteY16" fmla="*/ 367394 h 3331029"/>
                <a:gd name="connsiteX17" fmla="*/ 791936 w 2849336"/>
                <a:gd name="connsiteY17" fmla="*/ 122465 h 3331029"/>
                <a:gd name="connsiteX0" fmla="*/ 2432957 w 2849336"/>
                <a:gd name="connsiteY0" fmla="*/ 3755571 h 3755571"/>
                <a:gd name="connsiteX1" fmla="*/ 2539093 w 2849336"/>
                <a:gd name="connsiteY1" fmla="*/ 2922814 h 3755571"/>
                <a:gd name="connsiteX2" fmla="*/ 2612572 w 2849336"/>
                <a:gd name="connsiteY2" fmla="*/ 2906486 h 3755571"/>
                <a:gd name="connsiteX3" fmla="*/ 2604407 w 2849336"/>
                <a:gd name="connsiteY3" fmla="*/ 2775857 h 3755571"/>
                <a:gd name="connsiteX4" fmla="*/ 2539093 w 2849336"/>
                <a:gd name="connsiteY4" fmla="*/ 2775857 h 3755571"/>
                <a:gd name="connsiteX5" fmla="*/ 2579914 w 2849336"/>
                <a:gd name="connsiteY5" fmla="*/ 2547257 h 3755571"/>
                <a:gd name="connsiteX6" fmla="*/ 2849336 w 2849336"/>
                <a:gd name="connsiteY6" fmla="*/ 963386 h 3755571"/>
                <a:gd name="connsiteX7" fmla="*/ 2849336 w 2849336"/>
                <a:gd name="connsiteY7" fmla="*/ 849086 h 3755571"/>
                <a:gd name="connsiteX8" fmla="*/ 2816679 w 2849336"/>
                <a:gd name="connsiteY8" fmla="*/ 816428 h 3755571"/>
                <a:gd name="connsiteX9" fmla="*/ 2759529 w 2849336"/>
                <a:gd name="connsiteY9" fmla="*/ 767443 h 3755571"/>
                <a:gd name="connsiteX10" fmla="*/ 2637064 w 2849336"/>
                <a:gd name="connsiteY10" fmla="*/ 742950 h 3755571"/>
                <a:gd name="connsiteX11" fmla="*/ 906236 w 2849336"/>
                <a:gd name="connsiteY11" fmla="*/ 514350 h 3755571"/>
                <a:gd name="connsiteX12" fmla="*/ 808264 w 2849336"/>
                <a:gd name="connsiteY12" fmla="*/ 514350 h 3755571"/>
                <a:gd name="connsiteX13" fmla="*/ 775607 w 2849336"/>
                <a:gd name="connsiteY13" fmla="*/ 563336 h 3755571"/>
                <a:gd name="connsiteX14" fmla="*/ 644979 w 2849336"/>
                <a:gd name="connsiteY14" fmla="*/ 0 h 3755571"/>
                <a:gd name="connsiteX15" fmla="*/ 0 w 2849336"/>
                <a:gd name="connsiteY15" fmla="*/ 424542 h 3755571"/>
                <a:gd name="connsiteX16" fmla="*/ 563336 w 2849336"/>
                <a:gd name="connsiteY16" fmla="*/ 791936 h 3755571"/>
                <a:gd name="connsiteX17" fmla="*/ 791936 w 2849336"/>
                <a:gd name="connsiteY17" fmla="*/ 547007 h 3755571"/>
                <a:gd name="connsiteX0" fmla="*/ 2432957 w 2849336"/>
                <a:gd name="connsiteY0" fmla="*/ 3755571 h 3755571"/>
                <a:gd name="connsiteX1" fmla="*/ 2539093 w 2849336"/>
                <a:gd name="connsiteY1" fmla="*/ 2922814 h 3755571"/>
                <a:gd name="connsiteX2" fmla="*/ 2612572 w 2849336"/>
                <a:gd name="connsiteY2" fmla="*/ 2906486 h 3755571"/>
                <a:gd name="connsiteX3" fmla="*/ 2604407 w 2849336"/>
                <a:gd name="connsiteY3" fmla="*/ 2775857 h 3755571"/>
                <a:gd name="connsiteX4" fmla="*/ 2539093 w 2849336"/>
                <a:gd name="connsiteY4" fmla="*/ 2775857 h 3755571"/>
                <a:gd name="connsiteX5" fmla="*/ 2579914 w 2849336"/>
                <a:gd name="connsiteY5" fmla="*/ 2547257 h 3755571"/>
                <a:gd name="connsiteX6" fmla="*/ 2849336 w 2849336"/>
                <a:gd name="connsiteY6" fmla="*/ 963386 h 3755571"/>
                <a:gd name="connsiteX7" fmla="*/ 2849336 w 2849336"/>
                <a:gd name="connsiteY7" fmla="*/ 849086 h 3755571"/>
                <a:gd name="connsiteX8" fmla="*/ 2816679 w 2849336"/>
                <a:gd name="connsiteY8" fmla="*/ 816428 h 3755571"/>
                <a:gd name="connsiteX9" fmla="*/ 2759529 w 2849336"/>
                <a:gd name="connsiteY9" fmla="*/ 767443 h 3755571"/>
                <a:gd name="connsiteX10" fmla="*/ 2637064 w 2849336"/>
                <a:gd name="connsiteY10" fmla="*/ 742950 h 3755571"/>
                <a:gd name="connsiteX11" fmla="*/ 906236 w 2849336"/>
                <a:gd name="connsiteY11" fmla="*/ 514350 h 3755571"/>
                <a:gd name="connsiteX12" fmla="*/ 808264 w 2849336"/>
                <a:gd name="connsiteY12" fmla="*/ 514350 h 3755571"/>
                <a:gd name="connsiteX13" fmla="*/ 775607 w 2849336"/>
                <a:gd name="connsiteY13" fmla="*/ 563336 h 3755571"/>
                <a:gd name="connsiteX14" fmla="*/ 644979 w 2849336"/>
                <a:gd name="connsiteY14" fmla="*/ 0 h 3755571"/>
                <a:gd name="connsiteX15" fmla="*/ 0 w 2849336"/>
                <a:gd name="connsiteY15" fmla="*/ 424542 h 3755571"/>
                <a:gd name="connsiteX16" fmla="*/ 563336 w 2849336"/>
                <a:gd name="connsiteY16" fmla="*/ 791936 h 3755571"/>
                <a:gd name="connsiteX17" fmla="*/ 800100 w 2849336"/>
                <a:gd name="connsiteY17" fmla="*/ 212271 h 3755571"/>
                <a:gd name="connsiteX0" fmla="*/ 2432957 w 2849336"/>
                <a:gd name="connsiteY0" fmla="*/ 4073978 h 4073978"/>
                <a:gd name="connsiteX1" fmla="*/ 2539093 w 2849336"/>
                <a:gd name="connsiteY1" fmla="*/ 3241221 h 4073978"/>
                <a:gd name="connsiteX2" fmla="*/ 2612572 w 2849336"/>
                <a:gd name="connsiteY2" fmla="*/ 3224893 h 4073978"/>
                <a:gd name="connsiteX3" fmla="*/ 2604407 w 2849336"/>
                <a:gd name="connsiteY3" fmla="*/ 3094264 h 4073978"/>
                <a:gd name="connsiteX4" fmla="*/ 2539093 w 2849336"/>
                <a:gd name="connsiteY4" fmla="*/ 3094264 h 4073978"/>
                <a:gd name="connsiteX5" fmla="*/ 2579914 w 2849336"/>
                <a:gd name="connsiteY5" fmla="*/ 2865664 h 4073978"/>
                <a:gd name="connsiteX6" fmla="*/ 2849336 w 2849336"/>
                <a:gd name="connsiteY6" fmla="*/ 1281793 h 4073978"/>
                <a:gd name="connsiteX7" fmla="*/ 2849336 w 2849336"/>
                <a:gd name="connsiteY7" fmla="*/ 1167493 h 4073978"/>
                <a:gd name="connsiteX8" fmla="*/ 2816679 w 2849336"/>
                <a:gd name="connsiteY8" fmla="*/ 1134835 h 4073978"/>
                <a:gd name="connsiteX9" fmla="*/ 2759529 w 2849336"/>
                <a:gd name="connsiteY9" fmla="*/ 1085850 h 4073978"/>
                <a:gd name="connsiteX10" fmla="*/ 2637064 w 2849336"/>
                <a:gd name="connsiteY10" fmla="*/ 1061357 h 4073978"/>
                <a:gd name="connsiteX11" fmla="*/ 906236 w 2849336"/>
                <a:gd name="connsiteY11" fmla="*/ 832757 h 4073978"/>
                <a:gd name="connsiteX12" fmla="*/ 808264 w 2849336"/>
                <a:gd name="connsiteY12" fmla="*/ 832757 h 4073978"/>
                <a:gd name="connsiteX13" fmla="*/ 1102178 w 2849336"/>
                <a:gd name="connsiteY13" fmla="*/ 0 h 4073978"/>
                <a:gd name="connsiteX14" fmla="*/ 644979 w 2849336"/>
                <a:gd name="connsiteY14" fmla="*/ 318407 h 4073978"/>
                <a:gd name="connsiteX15" fmla="*/ 0 w 2849336"/>
                <a:gd name="connsiteY15" fmla="*/ 742949 h 4073978"/>
                <a:gd name="connsiteX16" fmla="*/ 563336 w 2849336"/>
                <a:gd name="connsiteY16" fmla="*/ 1110343 h 4073978"/>
                <a:gd name="connsiteX17" fmla="*/ 800100 w 2849336"/>
                <a:gd name="connsiteY17" fmla="*/ 530678 h 4073978"/>
                <a:gd name="connsiteX0" fmla="*/ 3380014 w 3796393"/>
                <a:gd name="connsiteY0" fmla="*/ 4073978 h 4073978"/>
                <a:gd name="connsiteX1" fmla="*/ 3486150 w 3796393"/>
                <a:gd name="connsiteY1" fmla="*/ 3241221 h 4073978"/>
                <a:gd name="connsiteX2" fmla="*/ 3559629 w 3796393"/>
                <a:gd name="connsiteY2" fmla="*/ 3224893 h 4073978"/>
                <a:gd name="connsiteX3" fmla="*/ 3551464 w 3796393"/>
                <a:gd name="connsiteY3" fmla="*/ 3094264 h 4073978"/>
                <a:gd name="connsiteX4" fmla="*/ 3486150 w 3796393"/>
                <a:gd name="connsiteY4" fmla="*/ 3094264 h 4073978"/>
                <a:gd name="connsiteX5" fmla="*/ 3526971 w 3796393"/>
                <a:gd name="connsiteY5" fmla="*/ 2865664 h 4073978"/>
                <a:gd name="connsiteX6" fmla="*/ 3796393 w 3796393"/>
                <a:gd name="connsiteY6" fmla="*/ 1281793 h 4073978"/>
                <a:gd name="connsiteX7" fmla="*/ 3796393 w 3796393"/>
                <a:gd name="connsiteY7" fmla="*/ 1167493 h 4073978"/>
                <a:gd name="connsiteX8" fmla="*/ 3763736 w 3796393"/>
                <a:gd name="connsiteY8" fmla="*/ 1134835 h 4073978"/>
                <a:gd name="connsiteX9" fmla="*/ 3706586 w 3796393"/>
                <a:gd name="connsiteY9" fmla="*/ 1085850 h 4073978"/>
                <a:gd name="connsiteX10" fmla="*/ 3584121 w 3796393"/>
                <a:gd name="connsiteY10" fmla="*/ 1061357 h 4073978"/>
                <a:gd name="connsiteX11" fmla="*/ 1853293 w 3796393"/>
                <a:gd name="connsiteY11" fmla="*/ 832757 h 4073978"/>
                <a:gd name="connsiteX12" fmla="*/ 1755321 w 3796393"/>
                <a:gd name="connsiteY12" fmla="*/ 832757 h 4073978"/>
                <a:gd name="connsiteX13" fmla="*/ 2049235 w 3796393"/>
                <a:gd name="connsiteY13" fmla="*/ 0 h 4073978"/>
                <a:gd name="connsiteX14" fmla="*/ 1592036 w 3796393"/>
                <a:gd name="connsiteY14" fmla="*/ 318407 h 4073978"/>
                <a:gd name="connsiteX15" fmla="*/ 947057 w 3796393"/>
                <a:gd name="connsiteY15" fmla="*/ 742949 h 4073978"/>
                <a:gd name="connsiteX16" fmla="*/ 1510393 w 3796393"/>
                <a:gd name="connsiteY16" fmla="*/ 1110343 h 4073978"/>
                <a:gd name="connsiteX17" fmla="*/ 0 w 3796393"/>
                <a:gd name="connsiteY17" fmla="*/ 1110342 h 4073978"/>
                <a:gd name="connsiteX0" fmla="*/ 3380014 w 3796393"/>
                <a:gd name="connsiteY0" fmla="*/ 3755571 h 3755571"/>
                <a:gd name="connsiteX1" fmla="*/ 3486150 w 3796393"/>
                <a:gd name="connsiteY1" fmla="*/ 2922814 h 3755571"/>
                <a:gd name="connsiteX2" fmla="*/ 3559629 w 3796393"/>
                <a:gd name="connsiteY2" fmla="*/ 2906486 h 3755571"/>
                <a:gd name="connsiteX3" fmla="*/ 3551464 w 3796393"/>
                <a:gd name="connsiteY3" fmla="*/ 2775857 h 3755571"/>
                <a:gd name="connsiteX4" fmla="*/ 3486150 w 3796393"/>
                <a:gd name="connsiteY4" fmla="*/ 2775857 h 3755571"/>
                <a:gd name="connsiteX5" fmla="*/ 3526971 w 3796393"/>
                <a:gd name="connsiteY5" fmla="*/ 2547257 h 3755571"/>
                <a:gd name="connsiteX6" fmla="*/ 3796393 w 3796393"/>
                <a:gd name="connsiteY6" fmla="*/ 963386 h 3755571"/>
                <a:gd name="connsiteX7" fmla="*/ 3796393 w 3796393"/>
                <a:gd name="connsiteY7" fmla="*/ 849086 h 3755571"/>
                <a:gd name="connsiteX8" fmla="*/ 3763736 w 3796393"/>
                <a:gd name="connsiteY8" fmla="*/ 816428 h 3755571"/>
                <a:gd name="connsiteX9" fmla="*/ 3706586 w 3796393"/>
                <a:gd name="connsiteY9" fmla="*/ 767443 h 3755571"/>
                <a:gd name="connsiteX10" fmla="*/ 3584121 w 3796393"/>
                <a:gd name="connsiteY10" fmla="*/ 742950 h 3755571"/>
                <a:gd name="connsiteX11" fmla="*/ 1853293 w 3796393"/>
                <a:gd name="connsiteY11" fmla="*/ 514350 h 3755571"/>
                <a:gd name="connsiteX12" fmla="*/ 1755321 w 3796393"/>
                <a:gd name="connsiteY12" fmla="*/ 514350 h 3755571"/>
                <a:gd name="connsiteX13" fmla="*/ 1608364 w 3796393"/>
                <a:gd name="connsiteY13" fmla="*/ 538843 h 3755571"/>
                <a:gd name="connsiteX14" fmla="*/ 1592036 w 3796393"/>
                <a:gd name="connsiteY14" fmla="*/ 0 h 3755571"/>
                <a:gd name="connsiteX15" fmla="*/ 947057 w 3796393"/>
                <a:gd name="connsiteY15" fmla="*/ 424542 h 3755571"/>
                <a:gd name="connsiteX16" fmla="*/ 1510393 w 3796393"/>
                <a:gd name="connsiteY16" fmla="*/ 791936 h 3755571"/>
                <a:gd name="connsiteX17" fmla="*/ 0 w 3796393"/>
                <a:gd name="connsiteY17" fmla="*/ 791935 h 3755571"/>
                <a:gd name="connsiteX0" fmla="*/ 3380014 w 3796393"/>
                <a:gd name="connsiteY0" fmla="*/ 3755571 h 3755571"/>
                <a:gd name="connsiteX1" fmla="*/ 3486150 w 3796393"/>
                <a:gd name="connsiteY1" fmla="*/ 2922814 h 3755571"/>
                <a:gd name="connsiteX2" fmla="*/ 3559629 w 3796393"/>
                <a:gd name="connsiteY2" fmla="*/ 2906486 h 3755571"/>
                <a:gd name="connsiteX3" fmla="*/ 3551464 w 3796393"/>
                <a:gd name="connsiteY3" fmla="*/ 2775857 h 3755571"/>
                <a:gd name="connsiteX4" fmla="*/ 3486150 w 3796393"/>
                <a:gd name="connsiteY4" fmla="*/ 2775857 h 3755571"/>
                <a:gd name="connsiteX5" fmla="*/ 3526971 w 3796393"/>
                <a:gd name="connsiteY5" fmla="*/ 2547257 h 3755571"/>
                <a:gd name="connsiteX6" fmla="*/ 3796393 w 3796393"/>
                <a:gd name="connsiteY6" fmla="*/ 963386 h 3755571"/>
                <a:gd name="connsiteX7" fmla="*/ 3796393 w 3796393"/>
                <a:gd name="connsiteY7" fmla="*/ 849086 h 3755571"/>
                <a:gd name="connsiteX8" fmla="*/ 3763736 w 3796393"/>
                <a:gd name="connsiteY8" fmla="*/ 816428 h 3755571"/>
                <a:gd name="connsiteX9" fmla="*/ 3706586 w 3796393"/>
                <a:gd name="connsiteY9" fmla="*/ 767443 h 3755571"/>
                <a:gd name="connsiteX10" fmla="*/ 3584121 w 3796393"/>
                <a:gd name="connsiteY10" fmla="*/ 742950 h 3755571"/>
                <a:gd name="connsiteX11" fmla="*/ 1853293 w 3796393"/>
                <a:gd name="connsiteY11" fmla="*/ 514350 h 3755571"/>
                <a:gd name="connsiteX12" fmla="*/ 1755321 w 3796393"/>
                <a:gd name="connsiteY12" fmla="*/ 514350 h 3755571"/>
                <a:gd name="connsiteX13" fmla="*/ 1608364 w 3796393"/>
                <a:gd name="connsiteY13" fmla="*/ 538843 h 3755571"/>
                <a:gd name="connsiteX14" fmla="*/ 1592036 w 3796393"/>
                <a:gd name="connsiteY14" fmla="*/ 0 h 3755571"/>
                <a:gd name="connsiteX15" fmla="*/ 947057 w 3796393"/>
                <a:gd name="connsiteY15" fmla="*/ 424542 h 3755571"/>
                <a:gd name="connsiteX16" fmla="*/ 1510393 w 3796393"/>
                <a:gd name="connsiteY16" fmla="*/ 791936 h 3755571"/>
                <a:gd name="connsiteX17" fmla="*/ 0 w 3796393"/>
                <a:gd name="connsiteY17" fmla="*/ 791935 h 3755571"/>
                <a:gd name="connsiteX0" fmla="*/ 3380014 w 3796393"/>
                <a:gd name="connsiteY0" fmla="*/ 3445328 h 3445328"/>
                <a:gd name="connsiteX1" fmla="*/ 3486150 w 3796393"/>
                <a:gd name="connsiteY1" fmla="*/ 2612571 h 3445328"/>
                <a:gd name="connsiteX2" fmla="*/ 3559629 w 3796393"/>
                <a:gd name="connsiteY2" fmla="*/ 2596243 h 3445328"/>
                <a:gd name="connsiteX3" fmla="*/ 3551464 w 3796393"/>
                <a:gd name="connsiteY3" fmla="*/ 2465614 h 3445328"/>
                <a:gd name="connsiteX4" fmla="*/ 3486150 w 3796393"/>
                <a:gd name="connsiteY4" fmla="*/ 2465614 h 3445328"/>
                <a:gd name="connsiteX5" fmla="*/ 3526971 w 3796393"/>
                <a:gd name="connsiteY5" fmla="*/ 2237014 h 3445328"/>
                <a:gd name="connsiteX6" fmla="*/ 3796393 w 3796393"/>
                <a:gd name="connsiteY6" fmla="*/ 653143 h 3445328"/>
                <a:gd name="connsiteX7" fmla="*/ 3796393 w 3796393"/>
                <a:gd name="connsiteY7" fmla="*/ 538843 h 3445328"/>
                <a:gd name="connsiteX8" fmla="*/ 3763736 w 3796393"/>
                <a:gd name="connsiteY8" fmla="*/ 506185 h 3445328"/>
                <a:gd name="connsiteX9" fmla="*/ 3706586 w 3796393"/>
                <a:gd name="connsiteY9" fmla="*/ 457200 h 3445328"/>
                <a:gd name="connsiteX10" fmla="*/ 3584121 w 3796393"/>
                <a:gd name="connsiteY10" fmla="*/ 432707 h 3445328"/>
                <a:gd name="connsiteX11" fmla="*/ 1853293 w 3796393"/>
                <a:gd name="connsiteY11" fmla="*/ 204107 h 3445328"/>
                <a:gd name="connsiteX12" fmla="*/ 1755321 w 3796393"/>
                <a:gd name="connsiteY12" fmla="*/ 204107 h 3445328"/>
                <a:gd name="connsiteX13" fmla="*/ 1608364 w 3796393"/>
                <a:gd name="connsiteY13" fmla="*/ 228600 h 3445328"/>
                <a:gd name="connsiteX14" fmla="*/ 1412421 w 3796393"/>
                <a:gd name="connsiteY14" fmla="*/ 0 h 3445328"/>
                <a:gd name="connsiteX15" fmla="*/ 947057 w 3796393"/>
                <a:gd name="connsiteY15" fmla="*/ 114299 h 3445328"/>
                <a:gd name="connsiteX16" fmla="*/ 1510393 w 3796393"/>
                <a:gd name="connsiteY16" fmla="*/ 481693 h 3445328"/>
                <a:gd name="connsiteX17" fmla="*/ 0 w 3796393"/>
                <a:gd name="connsiteY17" fmla="*/ 481692 h 3445328"/>
                <a:gd name="connsiteX0" fmla="*/ 3380014 w 3796393"/>
                <a:gd name="connsiteY0" fmla="*/ 3445328 h 3445328"/>
                <a:gd name="connsiteX1" fmla="*/ 3486150 w 3796393"/>
                <a:gd name="connsiteY1" fmla="*/ 2612571 h 3445328"/>
                <a:gd name="connsiteX2" fmla="*/ 3559629 w 3796393"/>
                <a:gd name="connsiteY2" fmla="*/ 2596243 h 3445328"/>
                <a:gd name="connsiteX3" fmla="*/ 3551464 w 3796393"/>
                <a:gd name="connsiteY3" fmla="*/ 2465614 h 3445328"/>
                <a:gd name="connsiteX4" fmla="*/ 3486150 w 3796393"/>
                <a:gd name="connsiteY4" fmla="*/ 2465614 h 3445328"/>
                <a:gd name="connsiteX5" fmla="*/ 3526971 w 3796393"/>
                <a:gd name="connsiteY5" fmla="*/ 2237014 h 3445328"/>
                <a:gd name="connsiteX6" fmla="*/ 3796393 w 3796393"/>
                <a:gd name="connsiteY6" fmla="*/ 653143 h 3445328"/>
                <a:gd name="connsiteX7" fmla="*/ 3796393 w 3796393"/>
                <a:gd name="connsiteY7" fmla="*/ 538843 h 3445328"/>
                <a:gd name="connsiteX8" fmla="*/ 3763736 w 3796393"/>
                <a:gd name="connsiteY8" fmla="*/ 506185 h 3445328"/>
                <a:gd name="connsiteX9" fmla="*/ 3706586 w 3796393"/>
                <a:gd name="connsiteY9" fmla="*/ 457200 h 3445328"/>
                <a:gd name="connsiteX10" fmla="*/ 3584121 w 3796393"/>
                <a:gd name="connsiteY10" fmla="*/ 432707 h 3445328"/>
                <a:gd name="connsiteX11" fmla="*/ 1853293 w 3796393"/>
                <a:gd name="connsiteY11" fmla="*/ 204107 h 3445328"/>
                <a:gd name="connsiteX12" fmla="*/ 1755321 w 3796393"/>
                <a:gd name="connsiteY12" fmla="*/ 204107 h 3445328"/>
                <a:gd name="connsiteX13" fmla="*/ 1608364 w 3796393"/>
                <a:gd name="connsiteY13" fmla="*/ 228600 h 3445328"/>
                <a:gd name="connsiteX14" fmla="*/ 1412421 w 3796393"/>
                <a:gd name="connsiteY14" fmla="*/ 0 h 3445328"/>
                <a:gd name="connsiteX15" fmla="*/ 947057 w 3796393"/>
                <a:gd name="connsiteY15" fmla="*/ 114299 h 3445328"/>
                <a:gd name="connsiteX16" fmla="*/ 1510393 w 3796393"/>
                <a:gd name="connsiteY16" fmla="*/ 481693 h 3445328"/>
                <a:gd name="connsiteX17" fmla="*/ 0 w 3796393"/>
                <a:gd name="connsiteY17" fmla="*/ 481692 h 3445328"/>
                <a:gd name="connsiteX0" fmla="*/ 3380014 w 3796393"/>
                <a:gd name="connsiteY0" fmla="*/ 3335207 h 3335207"/>
                <a:gd name="connsiteX1" fmla="*/ 3486150 w 3796393"/>
                <a:gd name="connsiteY1" fmla="*/ 2502450 h 3335207"/>
                <a:gd name="connsiteX2" fmla="*/ 3559629 w 3796393"/>
                <a:gd name="connsiteY2" fmla="*/ 2486122 h 3335207"/>
                <a:gd name="connsiteX3" fmla="*/ 3551464 w 3796393"/>
                <a:gd name="connsiteY3" fmla="*/ 2355493 h 3335207"/>
                <a:gd name="connsiteX4" fmla="*/ 3486150 w 3796393"/>
                <a:gd name="connsiteY4" fmla="*/ 2355493 h 3335207"/>
                <a:gd name="connsiteX5" fmla="*/ 3526971 w 3796393"/>
                <a:gd name="connsiteY5" fmla="*/ 2126893 h 3335207"/>
                <a:gd name="connsiteX6" fmla="*/ 3796393 w 3796393"/>
                <a:gd name="connsiteY6" fmla="*/ 543022 h 3335207"/>
                <a:gd name="connsiteX7" fmla="*/ 3796393 w 3796393"/>
                <a:gd name="connsiteY7" fmla="*/ 428722 h 3335207"/>
                <a:gd name="connsiteX8" fmla="*/ 3763736 w 3796393"/>
                <a:gd name="connsiteY8" fmla="*/ 396064 h 3335207"/>
                <a:gd name="connsiteX9" fmla="*/ 3706586 w 3796393"/>
                <a:gd name="connsiteY9" fmla="*/ 347079 h 3335207"/>
                <a:gd name="connsiteX10" fmla="*/ 3584121 w 3796393"/>
                <a:gd name="connsiteY10" fmla="*/ 322586 h 3335207"/>
                <a:gd name="connsiteX11" fmla="*/ 1853293 w 3796393"/>
                <a:gd name="connsiteY11" fmla="*/ 93986 h 3335207"/>
                <a:gd name="connsiteX12" fmla="*/ 1755321 w 3796393"/>
                <a:gd name="connsiteY12" fmla="*/ 93986 h 3335207"/>
                <a:gd name="connsiteX13" fmla="*/ 1608364 w 3796393"/>
                <a:gd name="connsiteY13" fmla="*/ 118479 h 3335207"/>
                <a:gd name="connsiteX14" fmla="*/ 1289956 w 3796393"/>
                <a:gd name="connsiteY14" fmla="*/ 36836 h 3335207"/>
                <a:gd name="connsiteX15" fmla="*/ 947057 w 3796393"/>
                <a:gd name="connsiteY15" fmla="*/ 4178 h 3335207"/>
                <a:gd name="connsiteX16" fmla="*/ 1510393 w 3796393"/>
                <a:gd name="connsiteY16" fmla="*/ 371572 h 3335207"/>
                <a:gd name="connsiteX17" fmla="*/ 0 w 3796393"/>
                <a:gd name="connsiteY17" fmla="*/ 371571 h 3335207"/>
                <a:gd name="connsiteX0" fmla="*/ 3380014 w 3796393"/>
                <a:gd name="connsiteY0" fmla="*/ 3335207 h 3335207"/>
                <a:gd name="connsiteX1" fmla="*/ 3486150 w 3796393"/>
                <a:gd name="connsiteY1" fmla="*/ 2502450 h 3335207"/>
                <a:gd name="connsiteX2" fmla="*/ 3559629 w 3796393"/>
                <a:gd name="connsiteY2" fmla="*/ 2486122 h 3335207"/>
                <a:gd name="connsiteX3" fmla="*/ 3551464 w 3796393"/>
                <a:gd name="connsiteY3" fmla="*/ 2355493 h 3335207"/>
                <a:gd name="connsiteX4" fmla="*/ 3486150 w 3796393"/>
                <a:gd name="connsiteY4" fmla="*/ 2355493 h 3335207"/>
                <a:gd name="connsiteX5" fmla="*/ 3526971 w 3796393"/>
                <a:gd name="connsiteY5" fmla="*/ 2126893 h 3335207"/>
                <a:gd name="connsiteX6" fmla="*/ 3796393 w 3796393"/>
                <a:gd name="connsiteY6" fmla="*/ 543022 h 3335207"/>
                <a:gd name="connsiteX7" fmla="*/ 3796393 w 3796393"/>
                <a:gd name="connsiteY7" fmla="*/ 428722 h 3335207"/>
                <a:gd name="connsiteX8" fmla="*/ 3763736 w 3796393"/>
                <a:gd name="connsiteY8" fmla="*/ 396064 h 3335207"/>
                <a:gd name="connsiteX9" fmla="*/ 3706586 w 3796393"/>
                <a:gd name="connsiteY9" fmla="*/ 347079 h 3335207"/>
                <a:gd name="connsiteX10" fmla="*/ 3584121 w 3796393"/>
                <a:gd name="connsiteY10" fmla="*/ 322586 h 3335207"/>
                <a:gd name="connsiteX11" fmla="*/ 1853293 w 3796393"/>
                <a:gd name="connsiteY11" fmla="*/ 93986 h 3335207"/>
                <a:gd name="connsiteX12" fmla="*/ 1755321 w 3796393"/>
                <a:gd name="connsiteY12" fmla="*/ 93986 h 3335207"/>
                <a:gd name="connsiteX13" fmla="*/ 1608364 w 3796393"/>
                <a:gd name="connsiteY13" fmla="*/ 118479 h 3335207"/>
                <a:gd name="connsiteX14" fmla="*/ 1289956 w 3796393"/>
                <a:gd name="connsiteY14" fmla="*/ 36836 h 3335207"/>
                <a:gd name="connsiteX15" fmla="*/ 947057 w 3796393"/>
                <a:gd name="connsiteY15" fmla="*/ 4178 h 3335207"/>
                <a:gd name="connsiteX16" fmla="*/ 1510393 w 3796393"/>
                <a:gd name="connsiteY16" fmla="*/ 371572 h 3335207"/>
                <a:gd name="connsiteX17" fmla="*/ 0 w 3796393"/>
                <a:gd name="connsiteY17" fmla="*/ 371571 h 3335207"/>
                <a:gd name="connsiteX0" fmla="*/ 3380014 w 3796393"/>
                <a:gd name="connsiteY0" fmla="*/ 3298371 h 3298371"/>
                <a:gd name="connsiteX1" fmla="*/ 3486150 w 3796393"/>
                <a:gd name="connsiteY1" fmla="*/ 2465614 h 3298371"/>
                <a:gd name="connsiteX2" fmla="*/ 3559629 w 3796393"/>
                <a:gd name="connsiteY2" fmla="*/ 2449286 h 3298371"/>
                <a:gd name="connsiteX3" fmla="*/ 3551464 w 3796393"/>
                <a:gd name="connsiteY3" fmla="*/ 2318657 h 3298371"/>
                <a:gd name="connsiteX4" fmla="*/ 3486150 w 3796393"/>
                <a:gd name="connsiteY4" fmla="*/ 2318657 h 3298371"/>
                <a:gd name="connsiteX5" fmla="*/ 3526971 w 3796393"/>
                <a:gd name="connsiteY5" fmla="*/ 2090057 h 3298371"/>
                <a:gd name="connsiteX6" fmla="*/ 3796393 w 3796393"/>
                <a:gd name="connsiteY6" fmla="*/ 506186 h 3298371"/>
                <a:gd name="connsiteX7" fmla="*/ 3796393 w 3796393"/>
                <a:gd name="connsiteY7" fmla="*/ 391886 h 3298371"/>
                <a:gd name="connsiteX8" fmla="*/ 3763736 w 3796393"/>
                <a:gd name="connsiteY8" fmla="*/ 359228 h 3298371"/>
                <a:gd name="connsiteX9" fmla="*/ 3706586 w 3796393"/>
                <a:gd name="connsiteY9" fmla="*/ 310243 h 3298371"/>
                <a:gd name="connsiteX10" fmla="*/ 3584121 w 3796393"/>
                <a:gd name="connsiteY10" fmla="*/ 285750 h 3298371"/>
                <a:gd name="connsiteX11" fmla="*/ 1853293 w 3796393"/>
                <a:gd name="connsiteY11" fmla="*/ 57150 h 3298371"/>
                <a:gd name="connsiteX12" fmla="*/ 1755321 w 3796393"/>
                <a:gd name="connsiteY12" fmla="*/ 57150 h 3298371"/>
                <a:gd name="connsiteX13" fmla="*/ 1608364 w 3796393"/>
                <a:gd name="connsiteY13" fmla="*/ 81643 h 3298371"/>
                <a:gd name="connsiteX14" fmla="*/ 1289956 w 3796393"/>
                <a:gd name="connsiteY14" fmla="*/ 0 h 3298371"/>
                <a:gd name="connsiteX15" fmla="*/ 1020535 w 3796393"/>
                <a:gd name="connsiteY15" fmla="*/ 65314 h 3298371"/>
                <a:gd name="connsiteX16" fmla="*/ 1510393 w 3796393"/>
                <a:gd name="connsiteY16" fmla="*/ 334736 h 3298371"/>
                <a:gd name="connsiteX17" fmla="*/ 0 w 3796393"/>
                <a:gd name="connsiteY17" fmla="*/ 334735 h 3298371"/>
                <a:gd name="connsiteX0" fmla="*/ 3380014 w 3796393"/>
                <a:gd name="connsiteY0" fmla="*/ 3298371 h 3298371"/>
                <a:gd name="connsiteX1" fmla="*/ 3486150 w 3796393"/>
                <a:gd name="connsiteY1" fmla="*/ 2465614 h 3298371"/>
                <a:gd name="connsiteX2" fmla="*/ 3559629 w 3796393"/>
                <a:gd name="connsiteY2" fmla="*/ 2449286 h 3298371"/>
                <a:gd name="connsiteX3" fmla="*/ 3551464 w 3796393"/>
                <a:gd name="connsiteY3" fmla="*/ 2318657 h 3298371"/>
                <a:gd name="connsiteX4" fmla="*/ 3486150 w 3796393"/>
                <a:gd name="connsiteY4" fmla="*/ 2318657 h 3298371"/>
                <a:gd name="connsiteX5" fmla="*/ 3526971 w 3796393"/>
                <a:gd name="connsiteY5" fmla="*/ 2090057 h 3298371"/>
                <a:gd name="connsiteX6" fmla="*/ 3796393 w 3796393"/>
                <a:gd name="connsiteY6" fmla="*/ 506186 h 3298371"/>
                <a:gd name="connsiteX7" fmla="*/ 3796393 w 3796393"/>
                <a:gd name="connsiteY7" fmla="*/ 391886 h 3298371"/>
                <a:gd name="connsiteX8" fmla="*/ 3763736 w 3796393"/>
                <a:gd name="connsiteY8" fmla="*/ 359228 h 3298371"/>
                <a:gd name="connsiteX9" fmla="*/ 3706586 w 3796393"/>
                <a:gd name="connsiteY9" fmla="*/ 310243 h 3298371"/>
                <a:gd name="connsiteX10" fmla="*/ 3584121 w 3796393"/>
                <a:gd name="connsiteY10" fmla="*/ 285750 h 3298371"/>
                <a:gd name="connsiteX11" fmla="*/ 1853293 w 3796393"/>
                <a:gd name="connsiteY11" fmla="*/ 57150 h 3298371"/>
                <a:gd name="connsiteX12" fmla="*/ 1755321 w 3796393"/>
                <a:gd name="connsiteY12" fmla="*/ 57150 h 3298371"/>
                <a:gd name="connsiteX13" fmla="*/ 1608364 w 3796393"/>
                <a:gd name="connsiteY13" fmla="*/ 81643 h 3298371"/>
                <a:gd name="connsiteX14" fmla="*/ 1289956 w 3796393"/>
                <a:gd name="connsiteY14" fmla="*/ 0 h 3298371"/>
                <a:gd name="connsiteX15" fmla="*/ 1020535 w 3796393"/>
                <a:gd name="connsiteY15" fmla="*/ 65314 h 3298371"/>
                <a:gd name="connsiteX16" fmla="*/ 1510393 w 3796393"/>
                <a:gd name="connsiteY16" fmla="*/ 334736 h 3298371"/>
                <a:gd name="connsiteX17" fmla="*/ 0 w 3796393"/>
                <a:gd name="connsiteY17" fmla="*/ 334735 h 3298371"/>
                <a:gd name="connsiteX0" fmla="*/ 3380014 w 3796393"/>
                <a:gd name="connsiteY0" fmla="*/ 3298371 h 3298371"/>
                <a:gd name="connsiteX1" fmla="*/ 3486150 w 3796393"/>
                <a:gd name="connsiteY1" fmla="*/ 2465614 h 3298371"/>
                <a:gd name="connsiteX2" fmla="*/ 3559629 w 3796393"/>
                <a:gd name="connsiteY2" fmla="*/ 2449286 h 3298371"/>
                <a:gd name="connsiteX3" fmla="*/ 3551464 w 3796393"/>
                <a:gd name="connsiteY3" fmla="*/ 2318657 h 3298371"/>
                <a:gd name="connsiteX4" fmla="*/ 3486150 w 3796393"/>
                <a:gd name="connsiteY4" fmla="*/ 2318657 h 3298371"/>
                <a:gd name="connsiteX5" fmla="*/ 3526971 w 3796393"/>
                <a:gd name="connsiteY5" fmla="*/ 2090057 h 3298371"/>
                <a:gd name="connsiteX6" fmla="*/ 3796393 w 3796393"/>
                <a:gd name="connsiteY6" fmla="*/ 506186 h 3298371"/>
                <a:gd name="connsiteX7" fmla="*/ 3796393 w 3796393"/>
                <a:gd name="connsiteY7" fmla="*/ 391886 h 3298371"/>
                <a:gd name="connsiteX8" fmla="*/ 3763736 w 3796393"/>
                <a:gd name="connsiteY8" fmla="*/ 359228 h 3298371"/>
                <a:gd name="connsiteX9" fmla="*/ 3706586 w 3796393"/>
                <a:gd name="connsiteY9" fmla="*/ 310243 h 3298371"/>
                <a:gd name="connsiteX10" fmla="*/ 3584121 w 3796393"/>
                <a:gd name="connsiteY10" fmla="*/ 285750 h 3298371"/>
                <a:gd name="connsiteX11" fmla="*/ 1853293 w 3796393"/>
                <a:gd name="connsiteY11" fmla="*/ 57150 h 3298371"/>
                <a:gd name="connsiteX12" fmla="*/ 1755321 w 3796393"/>
                <a:gd name="connsiteY12" fmla="*/ 57150 h 3298371"/>
                <a:gd name="connsiteX13" fmla="*/ 1608364 w 3796393"/>
                <a:gd name="connsiteY13" fmla="*/ 81643 h 3298371"/>
                <a:gd name="connsiteX14" fmla="*/ 1289956 w 3796393"/>
                <a:gd name="connsiteY14" fmla="*/ 0 h 3298371"/>
                <a:gd name="connsiteX15" fmla="*/ 1020535 w 3796393"/>
                <a:gd name="connsiteY15" fmla="*/ 65314 h 3298371"/>
                <a:gd name="connsiteX16" fmla="*/ 775607 w 3796393"/>
                <a:gd name="connsiteY16" fmla="*/ 171451 h 3298371"/>
                <a:gd name="connsiteX17" fmla="*/ 0 w 3796393"/>
                <a:gd name="connsiteY17" fmla="*/ 334735 h 3298371"/>
                <a:gd name="connsiteX0" fmla="*/ 3380014 w 3796393"/>
                <a:gd name="connsiteY0" fmla="*/ 3298371 h 3298371"/>
                <a:gd name="connsiteX1" fmla="*/ 3486150 w 3796393"/>
                <a:gd name="connsiteY1" fmla="*/ 2465614 h 3298371"/>
                <a:gd name="connsiteX2" fmla="*/ 3559629 w 3796393"/>
                <a:gd name="connsiteY2" fmla="*/ 2449286 h 3298371"/>
                <a:gd name="connsiteX3" fmla="*/ 3551464 w 3796393"/>
                <a:gd name="connsiteY3" fmla="*/ 2318657 h 3298371"/>
                <a:gd name="connsiteX4" fmla="*/ 3486150 w 3796393"/>
                <a:gd name="connsiteY4" fmla="*/ 2318657 h 3298371"/>
                <a:gd name="connsiteX5" fmla="*/ 3526971 w 3796393"/>
                <a:gd name="connsiteY5" fmla="*/ 2090057 h 3298371"/>
                <a:gd name="connsiteX6" fmla="*/ 3796393 w 3796393"/>
                <a:gd name="connsiteY6" fmla="*/ 506186 h 3298371"/>
                <a:gd name="connsiteX7" fmla="*/ 3796393 w 3796393"/>
                <a:gd name="connsiteY7" fmla="*/ 391886 h 3298371"/>
                <a:gd name="connsiteX8" fmla="*/ 3763736 w 3796393"/>
                <a:gd name="connsiteY8" fmla="*/ 359228 h 3298371"/>
                <a:gd name="connsiteX9" fmla="*/ 3706586 w 3796393"/>
                <a:gd name="connsiteY9" fmla="*/ 310243 h 3298371"/>
                <a:gd name="connsiteX10" fmla="*/ 3584121 w 3796393"/>
                <a:gd name="connsiteY10" fmla="*/ 285750 h 3298371"/>
                <a:gd name="connsiteX11" fmla="*/ 1853293 w 3796393"/>
                <a:gd name="connsiteY11" fmla="*/ 57150 h 3298371"/>
                <a:gd name="connsiteX12" fmla="*/ 1755321 w 3796393"/>
                <a:gd name="connsiteY12" fmla="*/ 57150 h 3298371"/>
                <a:gd name="connsiteX13" fmla="*/ 1608364 w 3796393"/>
                <a:gd name="connsiteY13" fmla="*/ 81643 h 3298371"/>
                <a:gd name="connsiteX14" fmla="*/ 1289956 w 3796393"/>
                <a:gd name="connsiteY14" fmla="*/ 0 h 3298371"/>
                <a:gd name="connsiteX15" fmla="*/ 1020535 w 3796393"/>
                <a:gd name="connsiteY15" fmla="*/ 65314 h 3298371"/>
                <a:gd name="connsiteX16" fmla="*/ 775607 w 3796393"/>
                <a:gd name="connsiteY16" fmla="*/ 171451 h 3298371"/>
                <a:gd name="connsiteX17" fmla="*/ 0 w 3796393"/>
                <a:gd name="connsiteY17" fmla="*/ 334735 h 3298371"/>
                <a:gd name="connsiteX0" fmla="*/ 2714386 w 3130765"/>
                <a:gd name="connsiteY0" fmla="*/ 3298371 h 3298371"/>
                <a:gd name="connsiteX1" fmla="*/ 2820522 w 3130765"/>
                <a:gd name="connsiteY1" fmla="*/ 2465614 h 3298371"/>
                <a:gd name="connsiteX2" fmla="*/ 2894001 w 3130765"/>
                <a:gd name="connsiteY2" fmla="*/ 2449286 h 3298371"/>
                <a:gd name="connsiteX3" fmla="*/ 2885836 w 3130765"/>
                <a:gd name="connsiteY3" fmla="*/ 2318657 h 3298371"/>
                <a:gd name="connsiteX4" fmla="*/ 2820522 w 3130765"/>
                <a:gd name="connsiteY4" fmla="*/ 2318657 h 3298371"/>
                <a:gd name="connsiteX5" fmla="*/ 2861343 w 3130765"/>
                <a:gd name="connsiteY5" fmla="*/ 2090057 h 3298371"/>
                <a:gd name="connsiteX6" fmla="*/ 3130765 w 3130765"/>
                <a:gd name="connsiteY6" fmla="*/ 506186 h 3298371"/>
                <a:gd name="connsiteX7" fmla="*/ 3130765 w 3130765"/>
                <a:gd name="connsiteY7" fmla="*/ 391886 h 3298371"/>
                <a:gd name="connsiteX8" fmla="*/ 3098108 w 3130765"/>
                <a:gd name="connsiteY8" fmla="*/ 359228 h 3298371"/>
                <a:gd name="connsiteX9" fmla="*/ 3040958 w 3130765"/>
                <a:gd name="connsiteY9" fmla="*/ 310243 h 3298371"/>
                <a:gd name="connsiteX10" fmla="*/ 2918493 w 3130765"/>
                <a:gd name="connsiteY10" fmla="*/ 285750 h 3298371"/>
                <a:gd name="connsiteX11" fmla="*/ 1187665 w 3130765"/>
                <a:gd name="connsiteY11" fmla="*/ 57150 h 3298371"/>
                <a:gd name="connsiteX12" fmla="*/ 1089693 w 3130765"/>
                <a:gd name="connsiteY12" fmla="*/ 57150 h 3298371"/>
                <a:gd name="connsiteX13" fmla="*/ 942736 w 3130765"/>
                <a:gd name="connsiteY13" fmla="*/ 81643 h 3298371"/>
                <a:gd name="connsiteX14" fmla="*/ 624328 w 3130765"/>
                <a:gd name="connsiteY14" fmla="*/ 0 h 3298371"/>
                <a:gd name="connsiteX15" fmla="*/ 354907 w 3130765"/>
                <a:gd name="connsiteY15" fmla="*/ 65314 h 3298371"/>
                <a:gd name="connsiteX16" fmla="*/ 109979 w 3130765"/>
                <a:gd name="connsiteY16" fmla="*/ 171451 h 3298371"/>
                <a:gd name="connsiteX0" fmla="*/ 2359479 w 2775858"/>
                <a:gd name="connsiteY0" fmla="*/ 3298371 h 3298371"/>
                <a:gd name="connsiteX1" fmla="*/ 2465615 w 2775858"/>
                <a:gd name="connsiteY1" fmla="*/ 2465614 h 3298371"/>
                <a:gd name="connsiteX2" fmla="*/ 2539094 w 2775858"/>
                <a:gd name="connsiteY2" fmla="*/ 2449286 h 3298371"/>
                <a:gd name="connsiteX3" fmla="*/ 2530929 w 2775858"/>
                <a:gd name="connsiteY3" fmla="*/ 2318657 h 3298371"/>
                <a:gd name="connsiteX4" fmla="*/ 2465615 w 2775858"/>
                <a:gd name="connsiteY4" fmla="*/ 2318657 h 3298371"/>
                <a:gd name="connsiteX5" fmla="*/ 2506436 w 2775858"/>
                <a:gd name="connsiteY5" fmla="*/ 2090057 h 3298371"/>
                <a:gd name="connsiteX6" fmla="*/ 2775858 w 2775858"/>
                <a:gd name="connsiteY6" fmla="*/ 506186 h 3298371"/>
                <a:gd name="connsiteX7" fmla="*/ 2775858 w 2775858"/>
                <a:gd name="connsiteY7" fmla="*/ 391886 h 3298371"/>
                <a:gd name="connsiteX8" fmla="*/ 2743201 w 2775858"/>
                <a:gd name="connsiteY8" fmla="*/ 359228 h 3298371"/>
                <a:gd name="connsiteX9" fmla="*/ 2686051 w 2775858"/>
                <a:gd name="connsiteY9" fmla="*/ 310243 h 3298371"/>
                <a:gd name="connsiteX10" fmla="*/ 2563586 w 2775858"/>
                <a:gd name="connsiteY10" fmla="*/ 285750 h 3298371"/>
                <a:gd name="connsiteX11" fmla="*/ 832758 w 2775858"/>
                <a:gd name="connsiteY11" fmla="*/ 57150 h 3298371"/>
                <a:gd name="connsiteX12" fmla="*/ 734786 w 2775858"/>
                <a:gd name="connsiteY12" fmla="*/ 57150 h 3298371"/>
                <a:gd name="connsiteX13" fmla="*/ 587829 w 2775858"/>
                <a:gd name="connsiteY13" fmla="*/ 81643 h 3298371"/>
                <a:gd name="connsiteX14" fmla="*/ 269421 w 2775858"/>
                <a:gd name="connsiteY14" fmla="*/ 0 h 3298371"/>
                <a:gd name="connsiteX15" fmla="*/ 0 w 2775858"/>
                <a:gd name="connsiteY15" fmla="*/ 65314 h 3298371"/>
                <a:gd name="connsiteX0" fmla="*/ 2090058 w 2506437"/>
                <a:gd name="connsiteY0" fmla="*/ 3298371 h 3298371"/>
                <a:gd name="connsiteX1" fmla="*/ 2196194 w 2506437"/>
                <a:gd name="connsiteY1" fmla="*/ 2465614 h 3298371"/>
                <a:gd name="connsiteX2" fmla="*/ 2269673 w 2506437"/>
                <a:gd name="connsiteY2" fmla="*/ 2449286 h 3298371"/>
                <a:gd name="connsiteX3" fmla="*/ 2261508 w 2506437"/>
                <a:gd name="connsiteY3" fmla="*/ 2318657 h 3298371"/>
                <a:gd name="connsiteX4" fmla="*/ 2196194 w 2506437"/>
                <a:gd name="connsiteY4" fmla="*/ 2318657 h 3298371"/>
                <a:gd name="connsiteX5" fmla="*/ 2237015 w 2506437"/>
                <a:gd name="connsiteY5" fmla="*/ 2090057 h 3298371"/>
                <a:gd name="connsiteX6" fmla="*/ 2506437 w 2506437"/>
                <a:gd name="connsiteY6" fmla="*/ 506186 h 3298371"/>
                <a:gd name="connsiteX7" fmla="*/ 2506437 w 2506437"/>
                <a:gd name="connsiteY7" fmla="*/ 391886 h 3298371"/>
                <a:gd name="connsiteX8" fmla="*/ 2473780 w 2506437"/>
                <a:gd name="connsiteY8" fmla="*/ 359228 h 3298371"/>
                <a:gd name="connsiteX9" fmla="*/ 2416630 w 2506437"/>
                <a:gd name="connsiteY9" fmla="*/ 310243 h 3298371"/>
                <a:gd name="connsiteX10" fmla="*/ 2294165 w 2506437"/>
                <a:gd name="connsiteY10" fmla="*/ 285750 h 3298371"/>
                <a:gd name="connsiteX11" fmla="*/ 563337 w 2506437"/>
                <a:gd name="connsiteY11" fmla="*/ 57150 h 3298371"/>
                <a:gd name="connsiteX12" fmla="*/ 465365 w 2506437"/>
                <a:gd name="connsiteY12" fmla="*/ 57150 h 3298371"/>
                <a:gd name="connsiteX13" fmla="*/ 318408 w 2506437"/>
                <a:gd name="connsiteY13" fmla="*/ 81643 h 3298371"/>
                <a:gd name="connsiteX14" fmla="*/ 0 w 2506437"/>
                <a:gd name="connsiteY14" fmla="*/ 0 h 3298371"/>
                <a:gd name="connsiteX0" fmla="*/ 2107641 w 2524020"/>
                <a:gd name="connsiteY0" fmla="*/ 3299161 h 3299161"/>
                <a:gd name="connsiteX1" fmla="*/ 2213777 w 2524020"/>
                <a:gd name="connsiteY1" fmla="*/ 2466404 h 3299161"/>
                <a:gd name="connsiteX2" fmla="*/ 2287256 w 2524020"/>
                <a:gd name="connsiteY2" fmla="*/ 2450076 h 3299161"/>
                <a:gd name="connsiteX3" fmla="*/ 2279091 w 2524020"/>
                <a:gd name="connsiteY3" fmla="*/ 2319447 h 3299161"/>
                <a:gd name="connsiteX4" fmla="*/ 2213777 w 2524020"/>
                <a:gd name="connsiteY4" fmla="*/ 2319447 h 3299161"/>
                <a:gd name="connsiteX5" fmla="*/ 2254598 w 2524020"/>
                <a:gd name="connsiteY5" fmla="*/ 2090847 h 3299161"/>
                <a:gd name="connsiteX6" fmla="*/ 2524020 w 2524020"/>
                <a:gd name="connsiteY6" fmla="*/ 506976 h 3299161"/>
                <a:gd name="connsiteX7" fmla="*/ 2524020 w 2524020"/>
                <a:gd name="connsiteY7" fmla="*/ 392676 h 3299161"/>
                <a:gd name="connsiteX8" fmla="*/ 2491363 w 2524020"/>
                <a:gd name="connsiteY8" fmla="*/ 360018 h 3299161"/>
                <a:gd name="connsiteX9" fmla="*/ 2434213 w 2524020"/>
                <a:gd name="connsiteY9" fmla="*/ 311033 h 3299161"/>
                <a:gd name="connsiteX10" fmla="*/ 2311748 w 2524020"/>
                <a:gd name="connsiteY10" fmla="*/ 286540 h 3299161"/>
                <a:gd name="connsiteX11" fmla="*/ 580920 w 2524020"/>
                <a:gd name="connsiteY11" fmla="*/ 57940 h 3299161"/>
                <a:gd name="connsiteX12" fmla="*/ 482948 w 2524020"/>
                <a:gd name="connsiteY12" fmla="*/ 57940 h 3299161"/>
                <a:gd name="connsiteX13" fmla="*/ 335991 w 2524020"/>
                <a:gd name="connsiteY13" fmla="*/ 82433 h 3299161"/>
                <a:gd name="connsiteX14" fmla="*/ 17583 w 2524020"/>
                <a:gd name="connsiteY14" fmla="*/ 790 h 3299161"/>
                <a:gd name="connsiteX15" fmla="*/ 42077 w 2524020"/>
                <a:gd name="connsiteY15" fmla="*/ 41611 h 3299161"/>
                <a:gd name="connsiteX0" fmla="*/ 2090058 w 2506437"/>
                <a:gd name="connsiteY0" fmla="*/ 3298371 h 3298371"/>
                <a:gd name="connsiteX1" fmla="*/ 2196194 w 2506437"/>
                <a:gd name="connsiteY1" fmla="*/ 2465614 h 3298371"/>
                <a:gd name="connsiteX2" fmla="*/ 2269673 w 2506437"/>
                <a:gd name="connsiteY2" fmla="*/ 2449286 h 3298371"/>
                <a:gd name="connsiteX3" fmla="*/ 2261508 w 2506437"/>
                <a:gd name="connsiteY3" fmla="*/ 2318657 h 3298371"/>
                <a:gd name="connsiteX4" fmla="*/ 2196194 w 2506437"/>
                <a:gd name="connsiteY4" fmla="*/ 2318657 h 3298371"/>
                <a:gd name="connsiteX5" fmla="*/ 2237015 w 2506437"/>
                <a:gd name="connsiteY5" fmla="*/ 2090057 h 3298371"/>
                <a:gd name="connsiteX6" fmla="*/ 2506437 w 2506437"/>
                <a:gd name="connsiteY6" fmla="*/ 506186 h 3298371"/>
                <a:gd name="connsiteX7" fmla="*/ 2506437 w 2506437"/>
                <a:gd name="connsiteY7" fmla="*/ 391886 h 3298371"/>
                <a:gd name="connsiteX8" fmla="*/ 2473780 w 2506437"/>
                <a:gd name="connsiteY8" fmla="*/ 359228 h 3298371"/>
                <a:gd name="connsiteX9" fmla="*/ 2416630 w 2506437"/>
                <a:gd name="connsiteY9" fmla="*/ 310243 h 3298371"/>
                <a:gd name="connsiteX10" fmla="*/ 2294165 w 2506437"/>
                <a:gd name="connsiteY10" fmla="*/ 285750 h 3298371"/>
                <a:gd name="connsiteX11" fmla="*/ 563337 w 2506437"/>
                <a:gd name="connsiteY11" fmla="*/ 57150 h 3298371"/>
                <a:gd name="connsiteX12" fmla="*/ 465365 w 2506437"/>
                <a:gd name="connsiteY12" fmla="*/ 57150 h 3298371"/>
                <a:gd name="connsiteX13" fmla="*/ 318408 w 2506437"/>
                <a:gd name="connsiteY13" fmla="*/ 81643 h 3298371"/>
                <a:gd name="connsiteX14" fmla="*/ 0 w 2506437"/>
                <a:gd name="connsiteY14" fmla="*/ 0 h 3298371"/>
                <a:gd name="connsiteX0" fmla="*/ 1771650 w 2188029"/>
                <a:gd name="connsiteY0" fmla="*/ 3241221 h 3241221"/>
                <a:gd name="connsiteX1" fmla="*/ 1877786 w 2188029"/>
                <a:gd name="connsiteY1" fmla="*/ 2408464 h 3241221"/>
                <a:gd name="connsiteX2" fmla="*/ 1951265 w 2188029"/>
                <a:gd name="connsiteY2" fmla="*/ 2392136 h 3241221"/>
                <a:gd name="connsiteX3" fmla="*/ 1943100 w 2188029"/>
                <a:gd name="connsiteY3" fmla="*/ 2261507 h 3241221"/>
                <a:gd name="connsiteX4" fmla="*/ 1877786 w 2188029"/>
                <a:gd name="connsiteY4" fmla="*/ 2261507 h 3241221"/>
                <a:gd name="connsiteX5" fmla="*/ 1918607 w 2188029"/>
                <a:gd name="connsiteY5" fmla="*/ 2032907 h 3241221"/>
                <a:gd name="connsiteX6" fmla="*/ 2188029 w 2188029"/>
                <a:gd name="connsiteY6" fmla="*/ 449036 h 3241221"/>
                <a:gd name="connsiteX7" fmla="*/ 2188029 w 2188029"/>
                <a:gd name="connsiteY7" fmla="*/ 334736 h 3241221"/>
                <a:gd name="connsiteX8" fmla="*/ 2155372 w 2188029"/>
                <a:gd name="connsiteY8" fmla="*/ 302078 h 3241221"/>
                <a:gd name="connsiteX9" fmla="*/ 2098222 w 2188029"/>
                <a:gd name="connsiteY9" fmla="*/ 253093 h 3241221"/>
                <a:gd name="connsiteX10" fmla="*/ 1975757 w 2188029"/>
                <a:gd name="connsiteY10" fmla="*/ 228600 h 3241221"/>
                <a:gd name="connsiteX11" fmla="*/ 244929 w 2188029"/>
                <a:gd name="connsiteY11" fmla="*/ 0 h 3241221"/>
                <a:gd name="connsiteX12" fmla="*/ 146957 w 2188029"/>
                <a:gd name="connsiteY12" fmla="*/ 0 h 3241221"/>
                <a:gd name="connsiteX13" fmla="*/ 0 w 2188029"/>
                <a:gd name="connsiteY13" fmla="*/ 24493 h 3241221"/>
                <a:gd name="connsiteX0" fmla="*/ 1624693 w 2041072"/>
                <a:gd name="connsiteY0" fmla="*/ 3241221 h 3241221"/>
                <a:gd name="connsiteX1" fmla="*/ 1730829 w 2041072"/>
                <a:gd name="connsiteY1" fmla="*/ 2408464 h 3241221"/>
                <a:gd name="connsiteX2" fmla="*/ 1804308 w 2041072"/>
                <a:gd name="connsiteY2" fmla="*/ 2392136 h 3241221"/>
                <a:gd name="connsiteX3" fmla="*/ 1796143 w 2041072"/>
                <a:gd name="connsiteY3" fmla="*/ 2261507 h 3241221"/>
                <a:gd name="connsiteX4" fmla="*/ 1730829 w 2041072"/>
                <a:gd name="connsiteY4" fmla="*/ 2261507 h 3241221"/>
                <a:gd name="connsiteX5" fmla="*/ 1771650 w 2041072"/>
                <a:gd name="connsiteY5" fmla="*/ 2032907 h 3241221"/>
                <a:gd name="connsiteX6" fmla="*/ 2041072 w 2041072"/>
                <a:gd name="connsiteY6" fmla="*/ 449036 h 3241221"/>
                <a:gd name="connsiteX7" fmla="*/ 2041072 w 2041072"/>
                <a:gd name="connsiteY7" fmla="*/ 334736 h 3241221"/>
                <a:gd name="connsiteX8" fmla="*/ 2008415 w 2041072"/>
                <a:gd name="connsiteY8" fmla="*/ 302078 h 3241221"/>
                <a:gd name="connsiteX9" fmla="*/ 1951265 w 2041072"/>
                <a:gd name="connsiteY9" fmla="*/ 253093 h 3241221"/>
                <a:gd name="connsiteX10" fmla="*/ 1828800 w 2041072"/>
                <a:gd name="connsiteY10" fmla="*/ 228600 h 3241221"/>
                <a:gd name="connsiteX11" fmla="*/ 97972 w 2041072"/>
                <a:gd name="connsiteY11" fmla="*/ 0 h 3241221"/>
                <a:gd name="connsiteX12" fmla="*/ 0 w 2041072"/>
                <a:gd name="connsiteY12" fmla="*/ 0 h 3241221"/>
                <a:gd name="connsiteX0" fmla="*/ 1624693 w 2041072"/>
                <a:gd name="connsiteY0" fmla="*/ 3241221 h 3241221"/>
                <a:gd name="connsiteX1" fmla="*/ 1730829 w 2041072"/>
                <a:gd name="connsiteY1" fmla="*/ 2408464 h 3241221"/>
                <a:gd name="connsiteX2" fmla="*/ 1804308 w 2041072"/>
                <a:gd name="connsiteY2" fmla="*/ 2392136 h 3241221"/>
                <a:gd name="connsiteX3" fmla="*/ 1796143 w 2041072"/>
                <a:gd name="connsiteY3" fmla="*/ 2261507 h 3241221"/>
                <a:gd name="connsiteX4" fmla="*/ 1730829 w 2041072"/>
                <a:gd name="connsiteY4" fmla="*/ 2261507 h 3241221"/>
                <a:gd name="connsiteX5" fmla="*/ 1771650 w 2041072"/>
                <a:gd name="connsiteY5" fmla="*/ 2032907 h 3241221"/>
                <a:gd name="connsiteX6" fmla="*/ 2041072 w 2041072"/>
                <a:gd name="connsiteY6" fmla="*/ 449036 h 3241221"/>
                <a:gd name="connsiteX7" fmla="*/ 2041072 w 2041072"/>
                <a:gd name="connsiteY7" fmla="*/ 334736 h 3241221"/>
                <a:gd name="connsiteX8" fmla="*/ 2008415 w 2041072"/>
                <a:gd name="connsiteY8" fmla="*/ 302078 h 3241221"/>
                <a:gd name="connsiteX9" fmla="*/ 1951265 w 2041072"/>
                <a:gd name="connsiteY9" fmla="*/ 253093 h 3241221"/>
                <a:gd name="connsiteX10" fmla="*/ 1828800 w 2041072"/>
                <a:gd name="connsiteY10" fmla="*/ 228600 h 3241221"/>
                <a:gd name="connsiteX11" fmla="*/ 97972 w 2041072"/>
                <a:gd name="connsiteY11" fmla="*/ 0 h 3241221"/>
                <a:gd name="connsiteX12" fmla="*/ 0 w 2041072"/>
                <a:gd name="connsiteY12" fmla="*/ 0 h 3241221"/>
                <a:gd name="connsiteX0" fmla="*/ 1624693 w 2041072"/>
                <a:gd name="connsiteY0" fmla="*/ 3241221 h 3241221"/>
                <a:gd name="connsiteX1" fmla="*/ 1730829 w 2041072"/>
                <a:gd name="connsiteY1" fmla="*/ 2408464 h 3241221"/>
                <a:gd name="connsiteX2" fmla="*/ 1804308 w 2041072"/>
                <a:gd name="connsiteY2" fmla="*/ 2392136 h 3241221"/>
                <a:gd name="connsiteX3" fmla="*/ 1796143 w 2041072"/>
                <a:gd name="connsiteY3" fmla="*/ 2261507 h 3241221"/>
                <a:gd name="connsiteX4" fmla="*/ 1730829 w 2041072"/>
                <a:gd name="connsiteY4" fmla="*/ 2261507 h 3241221"/>
                <a:gd name="connsiteX5" fmla="*/ 1771650 w 2041072"/>
                <a:gd name="connsiteY5" fmla="*/ 2032907 h 3241221"/>
                <a:gd name="connsiteX6" fmla="*/ 2041072 w 2041072"/>
                <a:gd name="connsiteY6" fmla="*/ 449036 h 3241221"/>
                <a:gd name="connsiteX7" fmla="*/ 2041072 w 2041072"/>
                <a:gd name="connsiteY7" fmla="*/ 334736 h 3241221"/>
                <a:gd name="connsiteX8" fmla="*/ 2008415 w 2041072"/>
                <a:gd name="connsiteY8" fmla="*/ 302078 h 3241221"/>
                <a:gd name="connsiteX9" fmla="*/ 1951265 w 2041072"/>
                <a:gd name="connsiteY9" fmla="*/ 253093 h 3241221"/>
                <a:gd name="connsiteX10" fmla="*/ 1828800 w 2041072"/>
                <a:gd name="connsiteY10" fmla="*/ 228600 h 3241221"/>
                <a:gd name="connsiteX11" fmla="*/ 0 w 2041072"/>
                <a:gd name="connsiteY11" fmla="*/ 0 h 3241221"/>
                <a:gd name="connsiteX0" fmla="*/ 0 w 416379"/>
                <a:gd name="connsiteY0" fmla="*/ 3012621 h 3012621"/>
                <a:gd name="connsiteX1" fmla="*/ 106136 w 416379"/>
                <a:gd name="connsiteY1" fmla="*/ 2179864 h 3012621"/>
                <a:gd name="connsiteX2" fmla="*/ 179615 w 416379"/>
                <a:gd name="connsiteY2" fmla="*/ 2163536 h 3012621"/>
                <a:gd name="connsiteX3" fmla="*/ 171450 w 416379"/>
                <a:gd name="connsiteY3" fmla="*/ 2032907 h 3012621"/>
                <a:gd name="connsiteX4" fmla="*/ 106136 w 416379"/>
                <a:gd name="connsiteY4" fmla="*/ 2032907 h 3012621"/>
                <a:gd name="connsiteX5" fmla="*/ 146957 w 416379"/>
                <a:gd name="connsiteY5" fmla="*/ 1804307 h 3012621"/>
                <a:gd name="connsiteX6" fmla="*/ 416379 w 416379"/>
                <a:gd name="connsiteY6" fmla="*/ 220436 h 3012621"/>
                <a:gd name="connsiteX7" fmla="*/ 416379 w 416379"/>
                <a:gd name="connsiteY7" fmla="*/ 106136 h 3012621"/>
                <a:gd name="connsiteX8" fmla="*/ 383722 w 416379"/>
                <a:gd name="connsiteY8" fmla="*/ 73478 h 3012621"/>
                <a:gd name="connsiteX9" fmla="*/ 326572 w 416379"/>
                <a:gd name="connsiteY9" fmla="*/ 24493 h 3012621"/>
                <a:gd name="connsiteX10" fmla="*/ 204107 w 416379"/>
                <a:gd name="connsiteY10" fmla="*/ 0 h 3012621"/>
                <a:gd name="connsiteX0" fmla="*/ 1167493 w 1583872"/>
                <a:gd name="connsiteY0" fmla="*/ 3167742 h 3167742"/>
                <a:gd name="connsiteX1" fmla="*/ 1273629 w 1583872"/>
                <a:gd name="connsiteY1" fmla="*/ 2334985 h 3167742"/>
                <a:gd name="connsiteX2" fmla="*/ 1347108 w 1583872"/>
                <a:gd name="connsiteY2" fmla="*/ 2318657 h 3167742"/>
                <a:gd name="connsiteX3" fmla="*/ 1338943 w 1583872"/>
                <a:gd name="connsiteY3" fmla="*/ 2188028 h 3167742"/>
                <a:gd name="connsiteX4" fmla="*/ 1273629 w 1583872"/>
                <a:gd name="connsiteY4" fmla="*/ 2188028 h 3167742"/>
                <a:gd name="connsiteX5" fmla="*/ 1314450 w 1583872"/>
                <a:gd name="connsiteY5" fmla="*/ 1959428 h 3167742"/>
                <a:gd name="connsiteX6" fmla="*/ 1583872 w 1583872"/>
                <a:gd name="connsiteY6" fmla="*/ 375557 h 3167742"/>
                <a:gd name="connsiteX7" fmla="*/ 1583872 w 1583872"/>
                <a:gd name="connsiteY7" fmla="*/ 261257 h 3167742"/>
                <a:gd name="connsiteX8" fmla="*/ 1551215 w 1583872"/>
                <a:gd name="connsiteY8" fmla="*/ 228599 h 3167742"/>
                <a:gd name="connsiteX9" fmla="*/ 1494065 w 1583872"/>
                <a:gd name="connsiteY9" fmla="*/ 179614 h 3167742"/>
                <a:gd name="connsiteX10" fmla="*/ 0 w 1583872"/>
                <a:gd name="connsiteY10" fmla="*/ 0 h 316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3872" h="3167742">
                  <a:moveTo>
                    <a:pt x="1167493" y="3167742"/>
                  </a:moveTo>
                  <a:lnTo>
                    <a:pt x="1273629" y="2334985"/>
                  </a:lnTo>
                  <a:lnTo>
                    <a:pt x="1347108" y="2318657"/>
                  </a:lnTo>
                  <a:lnTo>
                    <a:pt x="1338943" y="2188028"/>
                  </a:lnTo>
                  <a:lnTo>
                    <a:pt x="1273629" y="2188028"/>
                  </a:lnTo>
                  <a:lnTo>
                    <a:pt x="1314450" y="1959428"/>
                  </a:lnTo>
                  <a:lnTo>
                    <a:pt x="1583872" y="375557"/>
                  </a:lnTo>
                  <a:lnTo>
                    <a:pt x="1583872" y="261257"/>
                  </a:lnTo>
                  <a:lnTo>
                    <a:pt x="1551215" y="228599"/>
                  </a:lnTo>
                  <a:lnTo>
                    <a:pt x="1494065" y="179614"/>
                  </a:lnTo>
                  <a:cubicBezTo>
                    <a:pt x="1453243" y="171450"/>
                    <a:pt x="308882" y="42182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1045029" y="3575957"/>
              <a:ext cx="2383971" cy="2163536"/>
            </a:xfrm>
            <a:custGeom>
              <a:avLst/>
              <a:gdLst>
                <a:gd name="connsiteX0" fmla="*/ 2024742 w 2383971"/>
                <a:gd name="connsiteY0" fmla="*/ 57150 h 2163536"/>
                <a:gd name="connsiteX1" fmla="*/ 1934935 w 2383971"/>
                <a:gd name="connsiteY1" fmla="*/ 89807 h 2163536"/>
                <a:gd name="connsiteX2" fmla="*/ 1845128 w 2383971"/>
                <a:gd name="connsiteY2" fmla="*/ 97972 h 2163536"/>
                <a:gd name="connsiteX3" fmla="*/ 1828800 w 2383971"/>
                <a:gd name="connsiteY3" fmla="*/ 81643 h 2163536"/>
                <a:gd name="connsiteX4" fmla="*/ 1804307 w 2383971"/>
                <a:gd name="connsiteY4" fmla="*/ 32657 h 2163536"/>
                <a:gd name="connsiteX5" fmla="*/ 1771650 w 2383971"/>
                <a:gd name="connsiteY5" fmla="*/ 0 h 2163536"/>
                <a:gd name="connsiteX6" fmla="*/ 1690007 w 2383971"/>
                <a:gd name="connsiteY6" fmla="*/ 24493 h 2163536"/>
                <a:gd name="connsiteX7" fmla="*/ 1543050 w 2383971"/>
                <a:gd name="connsiteY7" fmla="*/ 48986 h 2163536"/>
                <a:gd name="connsiteX8" fmla="*/ 1518557 w 2383971"/>
                <a:gd name="connsiteY8" fmla="*/ 48986 h 2163536"/>
                <a:gd name="connsiteX9" fmla="*/ 1453242 w 2383971"/>
                <a:gd name="connsiteY9" fmla="*/ 48986 h 2163536"/>
                <a:gd name="connsiteX10" fmla="*/ 1387928 w 2383971"/>
                <a:gd name="connsiteY10" fmla="*/ 73479 h 2163536"/>
                <a:gd name="connsiteX11" fmla="*/ 1338942 w 2383971"/>
                <a:gd name="connsiteY11" fmla="*/ 16329 h 2163536"/>
                <a:gd name="connsiteX12" fmla="*/ 1265464 w 2383971"/>
                <a:gd name="connsiteY12" fmla="*/ 16329 h 2163536"/>
                <a:gd name="connsiteX13" fmla="*/ 1069521 w 2383971"/>
                <a:gd name="connsiteY13" fmla="*/ 48986 h 2163536"/>
                <a:gd name="connsiteX14" fmla="*/ 971550 w 2383971"/>
                <a:gd name="connsiteY14" fmla="*/ 81643 h 2163536"/>
                <a:gd name="connsiteX15" fmla="*/ 865414 w 2383971"/>
                <a:gd name="connsiteY15" fmla="*/ 130629 h 2163536"/>
                <a:gd name="connsiteX16" fmla="*/ 816428 w 2383971"/>
                <a:gd name="connsiteY16" fmla="*/ 146957 h 2163536"/>
                <a:gd name="connsiteX17" fmla="*/ 718457 w 2383971"/>
                <a:gd name="connsiteY17" fmla="*/ 155122 h 2163536"/>
                <a:gd name="connsiteX18" fmla="*/ 677635 w 2383971"/>
                <a:gd name="connsiteY18" fmla="*/ 204107 h 2163536"/>
                <a:gd name="connsiteX19" fmla="*/ 555171 w 2383971"/>
                <a:gd name="connsiteY19" fmla="*/ 261257 h 2163536"/>
                <a:gd name="connsiteX20" fmla="*/ 391885 w 2383971"/>
                <a:gd name="connsiteY20" fmla="*/ 342900 h 2163536"/>
                <a:gd name="connsiteX21" fmla="*/ 220435 w 2383971"/>
                <a:gd name="connsiteY21" fmla="*/ 391886 h 2163536"/>
                <a:gd name="connsiteX22" fmla="*/ 163285 w 2383971"/>
                <a:gd name="connsiteY22" fmla="*/ 473529 h 2163536"/>
                <a:gd name="connsiteX23" fmla="*/ 65314 w 2383971"/>
                <a:gd name="connsiteY23" fmla="*/ 538843 h 2163536"/>
                <a:gd name="connsiteX24" fmla="*/ 16328 w 2383971"/>
                <a:gd name="connsiteY24" fmla="*/ 612322 h 2163536"/>
                <a:gd name="connsiteX25" fmla="*/ 0 w 2383971"/>
                <a:gd name="connsiteY25" fmla="*/ 710293 h 2163536"/>
                <a:gd name="connsiteX26" fmla="*/ 89807 w 2383971"/>
                <a:gd name="connsiteY26" fmla="*/ 824593 h 2163536"/>
                <a:gd name="connsiteX27" fmla="*/ 318407 w 2383971"/>
                <a:gd name="connsiteY27" fmla="*/ 1028700 h 2163536"/>
                <a:gd name="connsiteX28" fmla="*/ 481692 w 2383971"/>
                <a:gd name="connsiteY28" fmla="*/ 1200150 h 2163536"/>
                <a:gd name="connsiteX29" fmla="*/ 710292 w 2383971"/>
                <a:gd name="connsiteY29" fmla="*/ 1469572 h 2163536"/>
                <a:gd name="connsiteX30" fmla="*/ 849085 w 2383971"/>
                <a:gd name="connsiteY30" fmla="*/ 1624693 h 2163536"/>
                <a:gd name="connsiteX31" fmla="*/ 955221 w 2383971"/>
                <a:gd name="connsiteY31" fmla="*/ 1722664 h 2163536"/>
                <a:gd name="connsiteX32" fmla="*/ 1061357 w 2383971"/>
                <a:gd name="connsiteY32" fmla="*/ 1828800 h 2163536"/>
                <a:gd name="connsiteX33" fmla="*/ 1191985 w 2383971"/>
                <a:gd name="connsiteY33" fmla="*/ 1943100 h 2163536"/>
                <a:gd name="connsiteX34" fmla="*/ 1347107 w 2383971"/>
                <a:gd name="connsiteY34" fmla="*/ 1967593 h 2163536"/>
                <a:gd name="connsiteX35" fmla="*/ 1526721 w 2383971"/>
                <a:gd name="connsiteY35" fmla="*/ 2073729 h 2163536"/>
                <a:gd name="connsiteX36" fmla="*/ 1649185 w 2383971"/>
                <a:gd name="connsiteY36" fmla="*/ 2139043 h 2163536"/>
                <a:gd name="connsiteX37" fmla="*/ 1730828 w 2383971"/>
                <a:gd name="connsiteY37" fmla="*/ 2163536 h 2163536"/>
                <a:gd name="connsiteX38" fmla="*/ 1836964 w 2383971"/>
                <a:gd name="connsiteY38" fmla="*/ 2163536 h 2163536"/>
                <a:gd name="connsiteX39" fmla="*/ 1894114 w 2383971"/>
                <a:gd name="connsiteY39" fmla="*/ 2049236 h 2163536"/>
                <a:gd name="connsiteX40" fmla="*/ 2024742 w 2383971"/>
                <a:gd name="connsiteY40" fmla="*/ 1657350 h 2163536"/>
                <a:gd name="connsiteX41" fmla="*/ 2204357 w 2383971"/>
                <a:gd name="connsiteY41" fmla="*/ 840922 h 2163536"/>
                <a:gd name="connsiteX42" fmla="*/ 2383971 w 2383971"/>
                <a:gd name="connsiteY42" fmla="*/ 89807 h 2163536"/>
                <a:gd name="connsiteX43" fmla="*/ 2383971 w 2383971"/>
                <a:gd name="connsiteY43" fmla="*/ 97972 h 2163536"/>
                <a:gd name="connsiteX0" fmla="*/ 2024742 w 2383971"/>
                <a:gd name="connsiteY0" fmla="*/ 57150 h 2163536"/>
                <a:gd name="connsiteX1" fmla="*/ 1934935 w 2383971"/>
                <a:gd name="connsiteY1" fmla="*/ 89807 h 2163536"/>
                <a:gd name="connsiteX2" fmla="*/ 1845128 w 2383971"/>
                <a:gd name="connsiteY2" fmla="*/ 97972 h 2163536"/>
                <a:gd name="connsiteX3" fmla="*/ 1828800 w 2383971"/>
                <a:gd name="connsiteY3" fmla="*/ 81643 h 2163536"/>
                <a:gd name="connsiteX4" fmla="*/ 1804307 w 2383971"/>
                <a:gd name="connsiteY4" fmla="*/ 32657 h 2163536"/>
                <a:gd name="connsiteX5" fmla="*/ 1771650 w 2383971"/>
                <a:gd name="connsiteY5" fmla="*/ 0 h 2163536"/>
                <a:gd name="connsiteX6" fmla="*/ 1690007 w 2383971"/>
                <a:gd name="connsiteY6" fmla="*/ 24493 h 2163536"/>
                <a:gd name="connsiteX7" fmla="*/ 1543050 w 2383971"/>
                <a:gd name="connsiteY7" fmla="*/ 48986 h 2163536"/>
                <a:gd name="connsiteX8" fmla="*/ 1518557 w 2383971"/>
                <a:gd name="connsiteY8" fmla="*/ 48986 h 2163536"/>
                <a:gd name="connsiteX9" fmla="*/ 1453242 w 2383971"/>
                <a:gd name="connsiteY9" fmla="*/ 48986 h 2163536"/>
                <a:gd name="connsiteX10" fmla="*/ 1387928 w 2383971"/>
                <a:gd name="connsiteY10" fmla="*/ 73479 h 2163536"/>
                <a:gd name="connsiteX11" fmla="*/ 1338942 w 2383971"/>
                <a:gd name="connsiteY11" fmla="*/ 16329 h 2163536"/>
                <a:gd name="connsiteX12" fmla="*/ 1265464 w 2383971"/>
                <a:gd name="connsiteY12" fmla="*/ 16329 h 2163536"/>
                <a:gd name="connsiteX13" fmla="*/ 1069521 w 2383971"/>
                <a:gd name="connsiteY13" fmla="*/ 48986 h 2163536"/>
                <a:gd name="connsiteX14" fmla="*/ 971550 w 2383971"/>
                <a:gd name="connsiteY14" fmla="*/ 81643 h 2163536"/>
                <a:gd name="connsiteX15" fmla="*/ 865414 w 2383971"/>
                <a:gd name="connsiteY15" fmla="*/ 130629 h 2163536"/>
                <a:gd name="connsiteX16" fmla="*/ 816428 w 2383971"/>
                <a:gd name="connsiteY16" fmla="*/ 146957 h 2163536"/>
                <a:gd name="connsiteX17" fmla="*/ 718457 w 2383971"/>
                <a:gd name="connsiteY17" fmla="*/ 155122 h 2163536"/>
                <a:gd name="connsiteX18" fmla="*/ 677635 w 2383971"/>
                <a:gd name="connsiteY18" fmla="*/ 204107 h 2163536"/>
                <a:gd name="connsiteX19" fmla="*/ 555171 w 2383971"/>
                <a:gd name="connsiteY19" fmla="*/ 261257 h 2163536"/>
                <a:gd name="connsiteX20" fmla="*/ 391885 w 2383971"/>
                <a:gd name="connsiteY20" fmla="*/ 342900 h 2163536"/>
                <a:gd name="connsiteX21" fmla="*/ 220435 w 2383971"/>
                <a:gd name="connsiteY21" fmla="*/ 391886 h 2163536"/>
                <a:gd name="connsiteX22" fmla="*/ 163285 w 2383971"/>
                <a:gd name="connsiteY22" fmla="*/ 473529 h 2163536"/>
                <a:gd name="connsiteX23" fmla="*/ 65314 w 2383971"/>
                <a:gd name="connsiteY23" fmla="*/ 538843 h 2163536"/>
                <a:gd name="connsiteX24" fmla="*/ 16328 w 2383971"/>
                <a:gd name="connsiteY24" fmla="*/ 612322 h 2163536"/>
                <a:gd name="connsiteX25" fmla="*/ 0 w 2383971"/>
                <a:gd name="connsiteY25" fmla="*/ 710293 h 2163536"/>
                <a:gd name="connsiteX26" fmla="*/ 89807 w 2383971"/>
                <a:gd name="connsiteY26" fmla="*/ 824593 h 2163536"/>
                <a:gd name="connsiteX27" fmla="*/ 318407 w 2383971"/>
                <a:gd name="connsiteY27" fmla="*/ 1028700 h 2163536"/>
                <a:gd name="connsiteX28" fmla="*/ 481692 w 2383971"/>
                <a:gd name="connsiteY28" fmla="*/ 1200150 h 2163536"/>
                <a:gd name="connsiteX29" fmla="*/ 710292 w 2383971"/>
                <a:gd name="connsiteY29" fmla="*/ 1469572 h 2163536"/>
                <a:gd name="connsiteX30" fmla="*/ 849085 w 2383971"/>
                <a:gd name="connsiteY30" fmla="*/ 1624693 h 2163536"/>
                <a:gd name="connsiteX31" fmla="*/ 955221 w 2383971"/>
                <a:gd name="connsiteY31" fmla="*/ 1722664 h 2163536"/>
                <a:gd name="connsiteX32" fmla="*/ 1061357 w 2383971"/>
                <a:gd name="connsiteY32" fmla="*/ 1828800 h 2163536"/>
                <a:gd name="connsiteX33" fmla="*/ 1191985 w 2383971"/>
                <a:gd name="connsiteY33" fmla="*/ 1943100 h 2163536"/>
                <a:gd name="connsiteX34" fmla="*/ 1347107 w 2383971"/>
                <a:gd name="connsiteY34" fmla="*/ 1967593 h 2163536"/>
                <a:gd name="connsiteX35" fmla="*/ 1526721 w 2383971"/>
                <a:gd name="connsiteY35" fmla="*/ 2073729 h 2163536"/>
                <a:gd name="connsiteX36" fmla="*/ 1649185 w 2383971"/>
                <a:gd name="connsiteY36" fmla="*/ 2139043 h 2163536"/>
                <a:gd name="connsiteX37" fmla="*/ 1730828 w 2383971"/>
                <a:gd name="connsiteY37" fmla="*/ 2163536 h 2163536"/>
                <a:gd name="connsiteX38" fmla="*/ 1836964 w 2383971"/>
                <a:gd name="connsiteY38" fmla="*/ 2163536 h 2163536"/>
                <a:gd name="connsiteX39" fmla="*/ 1894114 w 2383971"/>
                <a:gd name="connsiteY39" fmla="*/ 2049236 h 2163536"/>
                <a:gd name="connsiteX40" fmla="*/ 2024742 w 2383971"/>
                <a:gd name="connsiteY40" fmla="*/ 1657350 h 2163536"/>
                <a:gd name="connsiteX41" fmla="*/ 2204357 w 2383971"/>
                <a:gd name="connsiteY41" fmla="*/ 840922 h 2163536"/>
                <a:gd name="connsiteX42" fmla="*/ 2383971 w 2383971"/>
                <a:gd name="connsiteY42" fmla="*/ 89807 h 2163536"/>
                <a:gd name="connsiteX43" fmla="*/ 2383971 w 2383971"/>
                <a:gd name="connsiteY43" fmla="*/ 97972 h 2163536"/>
                <a:gd name="connsiteX44" fmla="*/ 2375807 w 2383971"/>
                <a:gd name="connsiteY44" fmla="*/ 106136 h 2163536"/>
                <a:gd name="connsiteX0" fmla="*/ 2024742 w 2383971"/>
                <a:gd name="connsiteY0" fmla="*/ 57150 h 2163536"/>
                <a:gd name="connsiteX1" fmla="*/ 1934935 w 2383971"/>
                <a:gd name="connsiteY1" fmla="*/ 89807 h 2163536"/>
                <a:gd name="connsiteX2" fmla="*/ 1845128 w 2383971"/>
                <a:gd name="connsiteY2" fmla="*/ 97972 h 2163536"/>
                <a:gd name="connsiteX3" fmla="*/ 1828800 w 2383971"/>
                <a:gd name="connsiteY3" fmla="*/ 81643 h 2163536"/>
                <a:gd name="connsiteX4" fmla="*/ 1804307 w 2383971"/>
                <a:gd name="connsiteY4" fmla="*/ 32657 h 2163536"/>
                <a:gd name="connsiteX5" fmla="*/ 1771650 w 2383971"/>
                <a:gd name="connsiteY5" fmla="*/ 0 h 2163536"/>
                <a:gd name="connsiteX6" fmla="*/ 1690007 w 2383971"/>
                <a:gd name="connsiteY6" fmla="*/ 24493 h 2163536"/>
                <a:gd name="connsiteX7" fmla="*/ 1543050 w 2383971"/>
                <a:gd name="connsiteY7" fmla="*/ 48986 h 2163536"/>
                <a:gd name="connsiteX8" fmla="*/ 1518557 w 2383971"/>
                <a:gd name="connsiteY8" fmla="*/ 48986 h 2163536"/>
                <a:gd name="connsiteX9" fmla="*/ 1453242 w 2383971"/>
                <a:gd name="connsiteY9" fmla="*/ 48986 h 2163536"/>
                <a:gd name="connsiteX10" fmla="*/ 1387928 w 2383971"/>
                <a:gd name="connsiteY10" fmla="*/ 73479 h 2163536"/>
                <a:gd name="connsiteX11" fmla="*/ 1338942 w 2383971"/>
                <a:gd name="connsiteY11" fmla="*/ 16329 h 2163536"/>
                <a:gd name="connsiteX12" fmla="*/ 1265464 w 2383971"/>
                <a:gd name="connsiteY12" fmla="*/ 16329 h 2163536"/>
                <a:gd name="connsiteX13" fmla="*/ 1069521 w 2383971"/>
                <a:gd name="connsiteY13" fmla="*/ 48986 h 2163536"/>
                <a:gd name="connsiteX14" fmla="*/ 971550 w 2383971"/>
                <a:gd name="connsiteY14" fmla="*/ 81643 h 2163536"/>
                <a:gd name="connsiteX15" fmla="*/ 865414 w 2383971"/>
                <a:gd name="connsiteY15" fmla="*/ 130629 h 2163536"/>
                <a:gd name="connsiteX16" fmla="*/ 816428 w 2383971"/>
                <a:gd name="connsiteY16" fmla="*/ 146957 h 2163536"/>
                <a:gd name="connsiteX17" fmla="*/ 718457 w 2383971"/>
                <a:gd name="connsiteY17" fmla="*/ 155122 h 2163536"/>
                <a:gd name="connsiteX18" fmla="*/ 677635 w 2383971"/>
                <a:gd name="connsiteY18" fmla="*/ 204107 h 2163536"/>
                <a:gd name="connsiteX19" fmla="*/ 555171 w 2383971"/>
                <a:gd name="connsiteY19" fmla="*/ 261257 h 2163536"/>
                <a:gd name="connsiteX20" fmla="*/ 391885 w 2383971"/>
                <a:gd name="connsiteY20" fmla="*/ 342900 h 2163536"/>
                <a:gd name="connsiteX21" fmla="*/ 220435 w 2383971"/>
                <a:gd name="connsiteY21" fmla="*/ 391886 h 2163536"/>
                <a:gd name="connsiteX22" fmla="*/ 163285 w 2383971"/>
                <a:gd name="connsiteY22" fmla="*/ 473529 h 2163536"/>
                <a:gd name="connsiteX23" fmla="*/ 65314 w 2383971"/>
                <a:gd name="connsiteY23" fmla="*/ 538843 h 2163536"/>
                <a:gd name="connsiteX24" fmla="*/ 16328 w 2383971"/>
                <a:gd name="connsiteY24" fmla="*/ 612322 h 2163536"/>
                <a:gd name="connsiteX25" fmla="*/ 0 w 2383971"/>
                <a:gd name="connsiteY25" fmla="*/ 710293 h 2163536"/>
                <a:gd name="connsiteX26" fmla="*/ 89807 w 2383971"/>
                <a:gd name="connsiteY26" fmla="*/ 824593 h 2163536"/>
                <a:gd name="connsiteX27" fmla="*/ 318407 w 2383971"/>
                <a:gd name="connsiteY27" fmla="*/ 1028700 h 2163536"/>
                <a:gd name="connsiteX28" fmla="*/ 481692 w 2383971"/>
                <a:gd name="connsiteY28" fmla="*/ 1200150 h 2163536"/>
                <a:gd name="connsiteX29" fmla="*/ 710292 w 2383971"/>
                <a:gd name="connsiteY29" fmla="*/ 1469572 h 2163536"/>
                <a:gd name="connsiteX30" fmla="*/ 849085 w 2383971"/>
                <a:gd name="connsiteY30" fmla="*/ 1624693 h 2163536"/>
                <a:gd name="connsiteX31" fmla="*/ 955221 w 2383971"/>
                <a:gd name="connsiteY31" fmla="*/ 1722664 h 2163536"/>
                <a:gd name="connsiteX32" fmla="*/ 1061357 w 2383971"/>
                <a:gd name="connsiteY32" fmla="*/ 1828800 h 2163536"/>
                <a:gd name="connsiteX33" fmla="*/ 1191985 w 2383971"/>
                <a:gd name="connsiteY33" fmla="*/ 1943100 h 2163536"/>
                <a:gd name="connsiteX34" fmla="*/ 1347107 w 2383971"/>
                <a:gd name="connsiteY34" fmla="*/ 1967593 h 2163536"/>
                <a:gd name="connsiteX35" fmla="*/ 1526721 w 2383971"/>
                <a:gd name="connsiteY35" fmla="*/ 2073729 h 2163536"/>
                <a:gd name="connsiteX36" fmla="*/ 1649185 w 2383971"/>
                <a:gd name="connsiteY36" fmla="*/ 2139043 h 2163536"/>
                <a:gd name="connsiteX37" fmla="*/ 1730828 w 2383971"/>
                <a:gd name="connsiteY37" fmla="*/ 2163536 h 2163536"/>
                <a:gd name="connsiteX38" fmla="*/ 1836964 w 2383971"/>
                <a:gd name="connsiteY38" fmla="*/ 2163536 h 2163536"/>
                <a:gd name="connsiteX39" fmla="*/ 1894114 w 2383971"/>
                <a:gd name="connsiteY39" fmla="*/ 2049236 h 2163536"/>
                <a:gd name="connsiteX40" fmla="*/ 2024742 w 2383971"/>
                <a:gd name="connsiteY40" fmla="*/ 1657350 h 2163536"/>
                <a:gd name="connsiteX41" fmla="*/ 2204357 w 2383971"/>
                <a:gd name="connsiteY41" fmla="*/ 840922 h 2163536"/>
                <a:gd name="connsiteX42" fmla="*/ 2383971 w 2383971"/>
                <a:gd name="connsiteY42" fmla="*/ 89807 h 2163536"/>
                <a:gd name="connsiteX43" fmla="*/ 2383971 w 2383971"/>
                <a:gd name="connsiteY43" fmla="*/ 97972 h 2163536"/>
                <a:gd name="connsiteX44" fmla="*/ 2106386 w 2383971"/>
                <a:gd name="connsiteY44" fmla="*/ 48986 h 2163536"/>
                <a:gd name="connsiteX0" fmla="*/ 2024742 w 2383971"/>
                <a:gd name="connsiteY0" fmla="*/ 57150 h 2163536"/>
                <a:gd name="connsiteX1" fmla="*/ 1934935 w 2383971"/>
                <a:gd name="connsiteY1" fmla="*/ 89807 h 2163536"/>
                <a:gd name="connsiteX2" fmla="*/ 1845128 w 2383971"/>
                <a:gd name="connsiteY2" fmla="*/ 97972 h 2163536"/>
                <a:gd name="connsiteX3" fmla="*/ 1828800 w 2383971"/>
                <a:gd name="connsiteY3" fmla="*/ 81643 h 2163536"/>
                <a:gd name="connsiteX4" fmla="*/ 1804307 w 2383971"/>
                <a:gd name="connsiteY4" fmla="*/ 32657 h 2163536"/>
                <a:gd name="connsiteX5" fmla="*/ 1771650 w 2383971"/>
                <a:gd name="connsiteY5" fmla="*/ 0 h 2163536"/>
                <a:gd name="connsiteX6" fmla="*/ 1690007 w 2383971"/>
                <a:gd name="connsiteY6" fmla="*/ 24493 h 2163536"/>
                <a:gd name="connsiteX7" fmla="*/ 1543050 w 2383971"/>
                <a:gd name="connsiteY7" fmla="*/ 48986 h 2163536"/>
                <a:gd name="connsiteX8" fmla="*/ 1518557 w 2383971"/>
                <a:gd name="connsiteY8" fmla="*/ 48986 h 2163536"/>
                <a:gd name="connsiteX9" fmla="*/ 1453242 w 2383971"/>
                <a:gd name="connsiteY9" fmla="*/ 48986 h 2163536"/>
                <a:gd name="connsiteX10" fmla="*/ 1387928 w 2383971"/>
                <a:gd name="connsiteY10" fmla="*/ 73479 h 2163536"/>
                <a:gd name="connsiteX11" fmla="*/ 1338942 w 2383971"/>
                <a:gd name="connsiteY11" fmla="*/ 16329 h 2163536"/>
                <a:gd name="connsiteX12" fmla="*/ 1265464 w 2383971"/>
                <a:gd name="connsiteY12" fmla="*/ 16329 h 2163536"/>
                <a:gd name="connsiteX13" fmla="*/ 1069521 w 2383971"/>
                <a:gd name="connsiteY13" fmla="*/ 48986 h 2163536"/>
                <a:gd name="connsiteX14" fmla="*/ 971550 w 2383971"/>
                <a:gd name="connsiteY14" fmla="*/ 81643 h 2163536"/>
                <a:gd name="connsiteX15" fmla="*/ 865414 w 2383971"/>
                <a:gd name="connsiteY15" fmla="*/ 130629 h 2163536"/>
                <a:gd name="connsiteX16" fmla="*/ 816428 w 2383971"/>
                <a:gd name="connsiteY16" fmla="*/ 146957 h 2163536"/>
                <a:gd name="connsiteX17" fmla="*/ 718457 w 2383971"/>
                <a:gd name="connsiteY17" fmla="*/ 155122 h 2163536"/>
                <a:gd name="connsiteX18" fmla="*/ 677635 w 2383971"/>
                <a:gd name="connsiteY18" fmla="*/ 204107 h 2163536"/>
                <a:gd name="connsiteX19" fmla="*/ 555171 w 2383971"/>
                <a:gd name="connsiteY19" fmla="*/ 261257 h 2163536"/>
                <a:gd name="connsiteX20" fmla="*/ 391885 w 2383971"/>
                <a:gd name="connsiteY20" fmla="*/ 342900 h 2163536"/>
                <a:gd name="connsiteX21" fmla="*/ 220435 w 2383971"/>
                <a:gd name="connsiteY21" fmla="*/ 391886 h 2163536"/>
                <a:gd name="connsiteX22" fmla="*/ 163285 w 2383971"/>
                <a:gd name="connsiteY22" fmla="*/ 473529 h 2163536"/>
                <a:gd name="connsiteX23" fmla="*/ 65314 w 2383971"/>
                <a:gd name="connsiteY23" fmla="*/ 538843 h 2163536"/>
                <a:gd name="connsiteX24" fmla="*/ 16328 w 2383971"/>
                <a:gd name="connsiteY24" fmla="*/ 612322 h 2163536"/>
                <a:gd name="connsiteX25" fmla="*/ 0 w 2383971"/>
                <a:gd name="connsiteY25" fmla="*/ 710293 h 2163536"/>
                <a:gd name="connsiteX26" fmla="*/ 89807 w 2383971"/>
                <a:gd name="connsiteY26" fmla="*/ 824593 h 2163536"/>
                <a:gd name="connsiteX27" fmla="*/ 318407 w 2383971"/>
                <a:gd name="connsiteY27" fmla="*/ 1028700 h 2163536"/>
                <a:gd name="connsiteX28" fmla="*/ 481692 w 2383971"/>
                <a:gd name="connsiteY28" fmla="*/ 1200150 h 2163536"/>
                <a:gd name="connsiteX29" fmla="*/ 710292 w 2383971"/>
                <a:gd name="connsiteY29" fmla="*/ 1469572 h 2163536"/>
                <a:gd name="connsiteX30" fmla="*/ 849085 w 2383971"/>
                <a:gd name="connsiteY30" fmla="*/ 1624693 h 2163536"/>
                <a:gd name="connsiteX31" fmla="*/ 955221 w 2383971"/>
                <a:gd name="connsiteY31" fmla="*/ 1722664 h 2163536"/>
                <a:gd name="connsiteX32" fmla="*/ 1061357 w 2383971"/>
                <a:gd name="connsiteY32" fmla="*/ 1828800 h 2163536"/>
                <a:gd name="connsiteX33" fmla="*/ 1191985 w 2383971"/>
                <a:gd name="connsiteY33" fmla="*/ 1943100 h 2163536"/>
                <a:gd name="connsiteX34" fmla="*/ 1347107 w 2383971"/>
                <a:gd name="connsiteY34" fmla="*/ 1967593 h 2163536"/>
                <a:gd name="connsiteX35" fmla="*/ 1526721 w 2383971"/>
                <a:gd name="connsiteY35" fmla="*/ 2073729 h 2163536"/>
                <a:gd name="connsiteX36" fmla="*/ 1649185 w 2383971"/>
                <a:gd name="connsiteY36" fmla="*/ 2139043 h 2163536"/>
                <a:gd name="connsiteX37" fmla="*/ 1730828 w 2383971"/>
                <a:gd name="connsiteY37" fmla="*/ 2163536 h 2163536"/>
                <a:gd name="connsiteX38" fmla="*/ 1836964 w 2383971"/>
                <a:gd name="connsiteY38" fmla="*/ 2163536 h 2163536"/>
                <a:gd name="connsiteX39" fmla="*/ 1894114 w 2383971"/>
                <a:gd name="connsiteY39" fmla="*/ 2049236 h 2163536"/>
                <a:gd name="connsiteX40" fmla="*/ 2024742 w 2383971"/>
                <a:gd name="connsiteY40" fmla="*/ 1657350 h 2163536"/>
                <a:gd name="connsiteX41" fmla="*/ 2204357 w 2383971"/>
                <a:gd name="connsiteY41" fmla="*/ 840922 h 2163536"/>
                <a:gd name="connsiteX42" fmla="*/ 2383971 w 2383971"/>
                <a:gd name="connsiteY42" fmla="*/ 89807 h 2163536"/>
                <a:gd name="connsiteX43" fmla="*/ 2383971 w 2383971"/>
                <a:gd name="connsiteY43" fmla="*/ 97972 h 2163536"/>
                <a:gd name="connsiteX44" fmla="*/ 2024743 w 2383971"/>
                <a:gd name="connsiteY44" fmla="*/ 40822 h 216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83971" h="2163536">
                  <a:moveTo>
                    <a:pt x="2024742" y="57150"/>
                  </a:moveTo>
                  <a:lnTo>
                    <a:pt x="1934935" y="89807"/>
                  </a:lnTo>
                  <a:lnTo>
                    <a:pt x="1845128" y="97972"/>
                  </a:lnTo>
                  <a:lnTo>
                    <a:pt x="1828800" y="81643"/>
                  </a:lnTo>
                  <a:lnTo>
                    <a:pt x="1804307" y="32657"/>
                  </a:lnTo>
                  <a:lnTo>
                    <a:pt x="1771650" y="0"/>
                  </a:lnTo>
                  <a:lnTo>
                    <a:pt x="1690007" y="24493"/>
                  </a:lnTo>
                  <a:lnTo>
                    <a:pt x="1543050" y="48986"/>
                  </a:lnTo>
                  <a:lnTo>
                    <a:pt x="1518557" y="48986"/>
                  </a:lnTo>
                  <a:lnTo>
                    <a:pt x="1453242" y="48986"/>
                  </a:lnTo>
                  <a:lnTo>
                    <a:pt x="1387928" y="73479"/>
                  </a:lnTo>
                  <a:lnTo>
                    <a:pt x="1338942" y="16329"/>
                  </a:lnTo>
                  <a:lnTo>
                    <a:pt x="1265464" y="16329"/>
                  </a:lnTo>
                  <a:lnTo>
                    <a:pt x="1069521" y="48986"/>
                  </a:lnTo>
                  <a:lnTo>
                    <a:pt x="971550" y="81643"/>
                  </a:lnTo>
                  <a:lnTo>
                    <a:pt x="865414" y="130629"/>
                  </a:lnTo>
                  <a:lnTo>
                    <a:pt x="816428" y="146957"/>
                  </a:lnTo>
                  <a:lnTo>
                    <a:pt x="718457" y="155122"/>
                  </a:lnTo>
                  <a:lnTo>
                    <a:pt x="677635" y="204107"/>
                  </a:lnTo>
                  <a:lnTo>
                    <a:pt x="555171" y="261257"/>
                  </a:lnTo>
                  <a:lnTo>
                    <a:pt x="391885" y="342900"/>
                  </a:lnTo>
                  <a:lnTo>
                    <a:pt x="220435" y="391886"/>
                  </a:lnTo>
                  <a:lnTo>
                    <a:pt x="163285" y="473529"/>
                  </a:lnTo>
                  <a:lnTo>
                    <a:pt x="65314" y="538843"/>
                  </a:lnTo>
                  <a:lnTo>
                    <a:pt x="16328" y="612322"/>
                  </a:lnTo>
                  <a:lnTo>
                    <a:pt x="0" y="710293"/>
                  </a:lnTo>
                  <a:lnTo>
                    <a:pt x="89807" y="824593"/>
                  </a:lnTo>
                  <a:lnTo>
                    <a:pt x="318407" y="1028700"/>
                  </a:lnTo>
                  <a:lnTo>
                    <a:pt x="481692" y="1200150"/>
                  </a:lnTo>
                  <a:lnTo>
                    <a:pt x="710292" y="1469572"/>
                  </a:lnTo>
                  <a:lnTo>
                    <a:pt x="849085" y="1624693"/>
                  </a:lnTo>
                  <a:lnTo>
                    <a:pt x="955221" y="1722664"/>
                  </a:lnTo>
                  <a:lnTo>
                    <a:pt x="1061357" y="1828800"/>
                  </a:lnTo>
                  <a:lnTo>
                    <a:pt x="1191985" y="1943100"/>
                  </a:lnTo>
                  <a:lnTo>
                    <a:pt x="1347107" y="1967593"/>
                  </a:lnTo>
                  <a:lnTo>
                    <a:pt x="1526721" y="2073729"/>
                  </a:lnTo>
                  <a:lnTo>
                    <a:pt x="1649185" y="2139043"/>
                  </a:lnTo>
                  <a:lnTo>
                    <a:pt x="1730828" y="2163536"/>
                  </a:lnTo>
                  <a:lnTo>
                    <a:pt x="1836964" y="2163536"/>
                  </a:lnTo>
                  <a:lnTo>
                    <a:pt x="1894114" y="2049236"/>
                  </a:lnTo>
                  <a:lnTo>
                    <a:pt x="2024742" y="1657350"/>
                  </a:lnTo>
                  <a:lnTo>
                    <a:pt x="2204357" y="840922"/>
                  </a:lnTo>
                  <a:lnTo>
                    <a:pt x="2383971" y="89807"/>
                  </a:lnTo>
                  <a:lnTo>
                    <a:pt x="2383971" y="97972"/>
                  </a:lnTo>
                  <a:cubicBezTo>
                    <a:pt x="2382610" y="100693"/>
                    <a:pt x="2026444" y="39121"/>
                    <a:pt x="2024743" y="40822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012621" y="3657600"/>
              <a:ext cx="1779815" cy="2228850"/>
            </a:xfrm>
            <a:custGeom>
              <a:avLst/>
              <a:gdLst>
                <a:gd name="connsiteX0" fmla="*/ 530679 w 1779815"/>
                <a:gd name="connsiteY0" fmla="*/ 40821 h 2228850"/>
                <a:gd name="connsiteX1" fmla="*/ 489858 w 1779815"/>
                <a:gd name="connsiteY1" fmla="*/ 0 h 2228850"/>
                <a:gd name="connsiteX2" fmla="*/ 0 w 1779815"/>
                <a:gd name="connsiteY2" fmla="*/ 2065564 h 2228850"/>
                <a:gd name="connsiteX3" fmla="*/ 1779815 w 1779815"/>
                <a:gd name="connsiteY3" fmla="*/ 2228850 h 2228850"/>
                <a:gd name="connsiteX4" fmla="*/ 1779815 w 1779815"/>
                <a:gd name="connsiteY4" fmla="*/ 2228850 h 22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815" h="2228850">
                  <a:moveTo>
                    <a:pt x="530679" y="40821"/>
                  </a:moveTo>
                  <a:lnTo>
                    <a:pt x="489858" y="0"/>
                  </a:lnTo>
                  <a:lnTo>
                    <a:pt x="0" y="2065564"/>
                  </a:lnTo>
                  <a:lnTo>
                    <a:pt x="1779815" y="2228850"/>
                  </a:lnTo>
                  <a:lnTo>
                    <a:pt x="1779815" y="222885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-106136" y="4261757"/>
              <a:ext cx="4865915" cy="1714500"/>
            </a:xfrm>
            <a:custGeom>
              <a:avLst/>
              <a:gdLst>
                <a:gd name="connsiteX0" fmla="*/ 4865915 w 4865915"/>
                <a:gd name="connsiteY0" fmla="*/ 1714500 h 1714500"/>
                <a:gd name="connsiteX1" fmla="*/ 3126922 w 4865915"/>
                <a:gd name="connsiteY1" fmla="*/ 1583872 h 1714500"/>
                <a:gd name="connsiteX2" fmla="*/ 3012622 w 4865915"/>
                <a:gd name="connsiteY2" fmla="*/ 1600200 h 1714500"/>
                <a:gd name="connsiteX3" fmla="*/ 2955472 w 4865915"/>
                <a:gd name="connsiteY3" fmla="*/ 1567543 h 1714500"/>
                <a:gd name="connsiteX4" fmla="*/ 2784022 w 4865915"/>
                <a:gd name="connsiteY4" fmla="*/ 1543050 h 1714500"/>
                <a:gd name="connsiteX5" fmla="*/ 2645229 w 4865915"/>
                <a:gd name="connsiteY5" fmla="*/ 1510393 h 1714500"/>
                <a:gd name="connsiteX6" fmla="*/ 2449286 w 4865915"/>
                <a:gd name="connsiteY6" fmla="*/ 1436914 h 1714500"/>
                <a:gd name="connsiteX7" fmla="*/ 2367643 w 4865915"/>
                <a:gd name="connsiteY7" fmla="*/ 1363436 h 1714500"/>
                <a:gd name="connsiteX8" fmla="*/ 2261507 w 4865915"/>
                <a:gd name="connsiteY8" fmla="*/ 1281793 h 1714500"/>
                <a:gd name="connsiteX9" fmla="*/ 2147207 w 4865915"/>
                <a:gd name="connsiteY9" fmla="*/ 1208314 h 1714500"/>
                <a:gd name="connsiteX10" fmla="*/ 1983922 w 4865915"/>
                <a:gd name="connsiteY10" fmla="*/ 1020536 h 1714500"/>
                <a:gd name="connsiteX11" fmla="*/ 1747157 w 4865915"/>
                <a:gd name="connsiteY11" fmla="*/ 775607 h 1714500"/>
                <a:gd name="connsiteX12" fmla="*/ 1616529 w 4865915"/>
                <a:gd name="connsiteY12" fmla="*/ 620486 h 1714500"/>
                <a:gd name="connsiteX13" fmla="*/ 1469572 w 4865915"/>
                <a:gd name="connsiteY13" fmla="*/ 481693 h 1714500"/>
                <a:gd name="connsiteX14" fmla="*/ 1330779 w 4865915"/>
                <a:gd name="connsiteY14" fmla="*/ 326572 h 1714500"/>
                <a:gd name="connsiteX15" fmla="*/ 1183822 w 4865915"/>
                <a:gd name="connsiteY15" fmla="*/ 187779 h 1714500"/>
                <a:gd name="connsiteX16" fmla="*/ 1085850 w 4865915"/>
                <a:gd name="connsiteY16" fmla="*/ 65314 h 1714500"/>
                <a:gd name="connsiteX17" fmla="*/ 1004207 w 4865915"/>
                <a:gd name="connsiteY17" fmla="*/ 0 h 1714500"/>
                <a:gd name="connsiteX18" fmla="*/ 906236 w 4865915"/>
                <a:gd name="connsiteY18" fmla="*/ 0 h 1714500"/>
                <a:gd name="connsiteX19" fmla="*/ 636815 w 4865915"/>
                <a:gd name="connsiteY19" fmla="*/ 122464 h 1714500"/>
                <a:gd name="connsiteX20" fmla="*/ 465365 w 4865915"/>
                <a:gd name="connsiteY20" fmla="*/ 293914 h 1714500"/>
                <a:gd name="connsiteX21" fmla="*/ 228600 w 4865915"/>
                <a:gd name="connsiteY21" fmla="*/ 408214 h 1714500"/>
                <a:gd name="connsiteX22" fmla="*/ 65315 w 4865915"/>
                <a:gd name="connsiteY22" fmla="*/ 514350 h 1714500"/>
                <a:gd name="connsiteX23" fmla="*/ 0 w 4865915"/>
                <a:gd name="connsiteY23" fmla="*/ 620486 h 1714500"/>
                <a:gd name="connsiteX0" fmla="*/ 4865915 w 4865915"/>
                <a:gd name="connsiteY0" fmla="*/ 1714500 h 1714500"/>
                <a:gd name="connsiteX1" fmla="*/ 3126922 w 4865915"/>
                <a:gd name="connsiteY1" fmla="*/ 1583872 h 1714500"/>
                <a:gd name="connsiteX2" fmla="*/ 3012622 w 4865915"/>
                <a:gd name="connsiteY2" fmla="*/ 1600200 h 1714500"/>
                <a:gd name="connsiteX3" fmla="*/ 2955472 w 4865915"/>
                <a:gd name="connsiteY3" fmla="*/ 1567543 h 1714500"/>
                <a:gd name="connsiteX4" fmla="*/ 2784022 w 4865915"/>
                <a:gd name="connsiteY4" fmla="*/ 1543050 h 1714500"/>
                <a:gd name="connsiteX5" fmla="*/ 2645229 w 4865915"/>
                <a:gd name="connsiteY5" fmla="*/ 1510393 h 1714500"/>
                <a:gd name="connsiteX6" fmla="*/ 2449286 w 4865915"/>
                <a:gd name="connsiteY6" fmla="*/ 1436914 h 1714500"/>
                <a:gd name="connsiteX7" fmla="*/ 2367643 w 4865915"/>
                <a:gd name="connsiteY7" fmla="*/ 1363436 h 1714500"/>
                <a:gd name="connsiteX8" fmla="*/ 2261507 w 4865915"/>
                <a:gd name="connsiteY8" fmla="*/ 1281793 h 1714500"/>
                <a:gd name="connsiteX9" fmla="*/ 2147207 w 4865915"/>
                <a:gd name="connsiteY9" fmla="*/ 1208314 h 1714500"/>
                <a:gd name="connsiteX10" fmla="*/ 1983922 w 4865915"/>
                <a:gd name="connsiteY10" fmla="*/ 1020536 h 1714500"/>
                <a:gd name="connsiteX11" fmla="*/ 1747157 w 4865915"/>
                <a:gd name="connsiteY11" fmla="*/ 775607 h 1714500"/>
                <a:gd name="connsiteX12" fmla="*/ 1616529 w 4865915"/>
                <a:gd name="connsiteY12" fmla="*/ 620486 h 1714500"/>
                <a:gd name="connsiteX13" fmla="*/ 1469572 w 4865915"/>
                <a:gd name="connsiteY13" fmla="*/ 481693 h 1714500"/>
                <a:gd name="connsiteX14" fmla="*/ 1330779 w 4865915"/>
                <a:gd name="connsiteY14" fmla="*/ 326572 h 1714500"/>
                <a:gd name="connsiteX15" fmla="*/ 1183822 w 4865915"/>
                <a:gd name="connsiteY15" fmla="*/ 187779 h 1714500"/>
                <a:gd name="connsiteX16" fmla="*/ 1085850 w 4865915"/>
                <a:gd name="connsiteY16" fmla="*/ 65314 h 1714500"/>
                <a:gd name="connsiteX17" fmla="*/ 1004207 w 4865915"/>
                <a:gd name="connsiteY17" fmla="*/ 0 h 1714500"/>
                <a:gd name="connsiteX18" fmla="*/ 906236 w 4865915"/>
                <a:gd name="connsiteY18" fmla="*/ 0 h 1714500"/>
                <a:gd name="connsiteX19" fmla="*/ 702129 w 4865915"/>
                <a:gd name="connsiteY19" fmla="*/ 163286 h 1714500"/>
                <a:gd name="connsiteX20" fmla="*/ 465365 w 4865915"/>
                <a:gd name="connsiteY20" fmla="*/ 293914 h 1714500"/>
                <a:gd name="connsiteX21" fmla="*/ 228600 w 4865915"/>
                <a:gd name="connsiteY21" fmla="*/ 408214 h 1714500"/>
                <a:gd name="connsiteX22" fmla="*/ 65315 w 4865915"/>
                <a:gd name="connsiteY22" fmla="*/ 514350 h 1714500"/>
                <a:gd name="connsiteX23" fmla="*/ 0 w 4865915"/>
                <a:gd name="connsiteY23" fmla="*/ 620486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65915" h="1714500">
                  <a:moveTo>
                    <a:pt x="4865915" y="1714500"/>
                  </a:moveTo>
                  <a:lnTo>
                    <a:pt x="3126922" y="1583872"/>
                  </a:lnTo>
                  <a:lnTo>
                    <a:pt x="3012622" y="1600200"/>
                  </a:lnTo>
                  <a:lnTo>
                    <a:pt x="2955472" y="1567543"/>
                  </a:lnTo>
                  <a:lnTo>
                    <a:pt x="2784022" y="1543050"/>
                  </a:lnTo>
                  <a:lnTo>
                    <a:pt x="2645229" y="1510393"/>
                  </a:lnTo>
                  <a:lnTo>
                    <a:pt x="2449286" y="1436914"/>
                  </a:lnTo>
                  <a:lnTo>
                    <a:pt x="2367643" y="1363436"/>
                  </a:lnTo>
                  <a:lnTo>
                    <a:pt x="2261507" y="1281793"/>
                  </a:lnTo>
                  <a:lnTo>
                    <a:pt x="2147207" y="1208314"/>
                  </a:lnTo>
                  <a:lnTo>
                    <a:pt x="1983922" y="1020536"/>
                  </a:lnTo>
                  <a:lnTo>
                    <a:pt x="1747157" y="775607"/>
                  </a:lnTo>
                  <a:lnTo>
                    <a:pt x="1616529" y="620486"/>
                  </a:lnTo>
                  <a:lnTo>
                    <a:pt x="1469572" y="481693"/>
                  </a:lnTo>
                  <a:lnTo>
                    <a:pt x="1330779" y="326572"/>
                  </a:lnTo>
                  <a:lnTo>
                    <a:pt x="1183822" y="187779"/>
                  </a:lnTo>
                  <a:lnTo>
                    <a:pt x="1085850" y="65314"/>
                  </a:lnTo>
                  <a:lnTo>
                    <a:pt x="1004207" y="0"/>
                  </a:lnTo>
                  <a:lnTo>
                    <a:pt x="906236" y="0"/>
                  </a:lnTo>
                  <a:lnTo>
                    <a:pt x="702129" y="163286"/>
                  </a:lnTo>
                  <a:lnTo>
                    <a:pt x="465365" y="293914"/>
                  </a:lnTo>
                  <a:lnTo>
                    <a:pt x="228600" y="408214"/>
                  </a:lnTo>
                  <a:lnTo>
                    <a:pt x="65315" y="514350"/>
                  </a:lnTo>
                  <a:lnTo>
                    <a:pt x="0" y="620486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-89807" y="3077936"/>
              <a:ext cx="5265964" cy="979714"/>
            </a:xfrm>
            <a:custGeom>
              <a:avLst/>
              <a:gdLst>
                <a:gd name="connsiteX0" fmla="*/ 5265964 w 5265964"/>
                <a:gd name="connsiteY0" fmla="*/ 604157 h 979714"/>
                <a:gd name="connsiteX1" fmla="*/ 5257800 w 5265964"/>
                <a:gd name="connsiteY1" fmla="*/ 661307 h 979714"/>
                <a:gd name="connsiteX2" fmla="*/ 5208814 w 5265964"/>
                <a:gd name="connsiteY2" fmla="*/ 718457 h 979714"/>
                <a:gd name="connsiteX3" fmla="*/ 5119007 w 5265964"/>
                <a:gd name="connsiteY3" fmla="*/ 726621 h 979714"/>
                <a:gd name="connsiteX4" fmla="*/ 4988378 w 5265964"/>
                <a:gd name="connsiteY4" fmla="*/ 693964 h 979714"/>
                <a:gd name="connsiteX5" fmla="*/ 4776107 w 5265964"/>
                <a:gd name="connsiteY5" fmla="*/ 685800 h 979714"/>
                <a:gd name="connsiteX6" fmla="*/ 4514850 w 5265964"/>
                <a:gd name="connsiteY6" fmla="*/ 628650 h 979714"/>
                <a:gd name="connsiteX7" fmla="*/ 4278086 w 5265964"/>
                <a:gd name="connsiteY7" fmla="*/ 628650 h 979714"/>
                <a:gd name="connsiteX8" fmla="*/ 3992336 w 5265964"/>
                <a:gd name="connsiteY8" fmla="*/ 579664 h 979714"/>
                <a:gd name="connsiteX9" fmla="*/ 3763736 w 5265964"/>
                <a:gd name="connsiteY9" fmla="*/ 555171 h 979714"/>
                <a:gd name="connsiteX10" fmla="*/ 3624943 w 5265964"/>
                <a:gd name="connsiteY10" fmla="*/ 514350 h 979714"/>
                <a:gd name="connsiteX11" fmla="*/ 3388178 w 5265964"/>
                <a:gd name="connsiteY11" fmla="*/ 473528 h 979714"/>
                <a:gd name="connsiteX12" fmla="*/ 3175907 w 5265964"/>
                <a:gd name="connsiteY12" fmla="*/ 449035 h 979714"/>
                <a:gd name="connsiteX13" fmla="*/ 3020786 w 5265964"/>
                <a:gd name="connsiteY13" fmla="*/ 424543 h 979714"/>
                <a:gd name="connsiteX14" fmla="*/ 2743200 w 5265964"/>
                <a:gd name="connsiteY14" fmla="*/ 400050 h 979714"/>
                <a:gd name="connsiteX15" fmla="*/ 2637064 w 5265964"/>
                <a:gd name="connsiteY15" fmla="*/ 400050 h 979714"/>
                <a:gd name="connsiteX16" fmla="*/ 2490107 w 5265964"/>
                <a:gd name="connsiteY16" fmla="*/ 400050 h 979714"/>
                <a:gd name="connsiteX17" fmla="*/ 2212521 w 5265964"/>
                <a:gd name="connsiteY17" fmla="*/ 457200 h 979714"/>
                <a:gd name="connsiteX18" fmla="*/ 1992086 w 5265964"/>
                <a:gd name="connsiteY18" fmla="*/ 522514 h 979714"/>
                <a:gd name="connsiteX19" fmla="*/ 1861457 w 5265964"/>
                <a:gd name="connsiteY19" fmla="*/ 571500 h 979714"/>
                <a:gd name="connsiteX20" fmla="*/ 1592036 w 5265964"/>
                <a:gd name="connsiteY20" fmla="*/ 669471 h 979714"/>
                <a:gd name="connsiteX21" fmla="*/ 1428750 w 5265964"/>
                <a:gd name="connsiteY21" fmla="*/ 800100 h 979714"/>
                <a:gd name="connsiteX22" fmla="*/ 1289957 w 5265964"/>
                <a:gd name="connsiteY22" fmla="*/ 816428 h 979714"/>
                <a:gd name="connsiteX23" fmla="*/ 1216478 w 5265964"/>
                <a:gd name="connsiteY23" fmla="*/ 881743 h 979714"/>
                <a:gd name="connsiteX24" fmla="*/ 1094014 w 5265964"/>
                <a:gd name="connsiteY24" fmla="*/ 938893 h 979714"/>
                <a:gd name="connsiteX25" fmla="*/ 1020536 w 5265964"/>
                <a:gd name="connsiteY25" fmla="*/ 979714 h 979714"/>
                <a:gd name="connsiteX26" fmla="*/ 930728 w 5265964"/>
                <a:gd name="connsiteY26" fmla="*/ 979714 h 979714"/>
                <a:gd name="connsiteX27" fmla="*/ 0 w 5265964"/>
                <a:gd name="connsiteY27" fmla="*/ 0 h 979714"/>
                <a:gd name="connsiteX28" fmla="*/ 0 w 5265964"/>
                <a:gd name="connsiteY28" fmla="*/ 0 h 979714"/>
                <a:gd name="connsiteX0" fmla="*/ 5265964 w 5265964"/>
                <a:gd name="connsiteY0" fmla="*/ 604157 h 979714"/>
                <a:gd name="connsiteX1" fmla="*/ 5257800 w 5265964"/>
                <a:gd name="connsiteY1" fmla="*/ 661307 h 979714"/>
                <a:gd name="connsiteX2" fmla="*/ 5208814 w 5265964"/>
                <a:gd name="connsiteY2" fmla="*/ 718457 h 979714"/>
                <a:gd name="connsiteX3" fmla="*/ 5119007 w 5265964"/>
                <a:gd name="connsiteY3" fmla="*/ 726621 h 979714"/>
                <a:gd name="connsiteX4" fmla="*/ 4988378 w 5265964"/>
                <a:gd name="connsiteY4" fmla="*/ 693964 h 979714"/>
                <a:gd name="connsiteX5" fmla="*/ 4776107 w 5265964"/>
                <a:gd name="connsiteY5" fmla="*/ 685800 h 979714"/>
                <a:gd name="connsiteX6" fmla="*/ 4514850 w 5265964"/>
                <a:gd name="connsiteY6" fmla="*/ 628650 h 979714"/>
                <a:gd name="connsiteX7" fmla="*/ 4278086 w 5265964"/>
                <a:gd name="connsiteY7" fmla="*/ 628650 h 979714"/>
                <a:gd name="connsiteX8" fmla="*/ 3992336 w 5265964"/>
                <a:gd name="connsiteY8" fmla="*/ 579664 h 979714"/>
                <a:gd name="connsiteX9" fmla="*/ 3763736 w 5265964"/>
                <a:gd name="connsiteY9" fmla="*/ 555171 h 979714"/>
                <a:gd name="connsiteX10" fmla="*/ 3624943 w 5265964"/>
                <a:gd name="connsiteY10" fmla="*/ 514350 h 979714"/>
                <a:gd name="connsiteX11" fmla="*/ 3388178 w 5265964"/>
                <a:gd name="connsiteY11" fmla="*/ 473528 h 979714"/>
                <a:gd name="connsiteX12" fmla="*/ 3175907 w 5265964"/>
                <a:gd name="connsiteY12" fmla="*/ 449035 h 979714"/>
                <a:gd name="connsiteX13" fmla="*/ 3020786 w 5265964"/>
                <a:gd name="connsiteY13" fmla="*/ 424543 h 979714"/>
                <a:gd name="connsiteX14" fmla="*/ 2743200 w 5265964"/>
                <a:gd name="connsiteY14" fmla="*/ 400050 h 979714"/>
                <a:gd name="connsiteX15" fmla="*/ 2637064 w 5265964"/>
                <a:gd name="connsiteY15" fmla="*/ 400050 h 979714"/>
                <a:gd name="connsiteX16" fmla="*/ 2490107 w 5265964"/>
                <a:gd name="connsiteY16" fmla="*/ 400050 h 979714"/>
                <a:gd name="connsiteX17" fmla="*/ 2212521 w 5265964"/>
                <a:gd name="connsiteY17" fmla="*/ 457200 h 979714"/>
                <a:gd name="connsiteX18" fmla="*/ 1992086 w 5265964"/>
                <a:gd name="connsiteY18" fmla="*/ 522514 h 979714"/>
                <a:gd name="connsiteX19" fmla="*/ 1861457 w 5265964"/>
                <a:gd name="connsiteY19" fmla="*/ 571500 h 979714"/>
                <a:gd name="connsiteX20" fmla="*/ 1592036 w 5265964"/>
                <a:gd name="connsiteY20" fmla="*/ 669471 h 979714"/>
                <a:gd name="connsiteX21" fmla="*/ 1412421 w 5265964"/>
                <a:gd name="connsiteY21" fmla="*/ 767443 h 979714"/>
                <a:gd name="connsiteX22" fmla="*/ 1289957 w 5265964"/>
                <a:gd name="connsiteY22" fmla="*/ 816428 h 979714"/>
                <a:gd name="connsiteX23" fmla="*/ 1216478 w 5265964"/>
                <a:gd name="connsiteY23" fmla="*/ 881743 h 979714"/>
                <a:gd name="connsiteX24" fmla="*/ 1094014 w 5265964"/>
                <a:gd name="connsiteY24" fmla="*/ 938893 h 979714"/>
                <a:gd name="connsiteX25" fmla="*/ 1020536 w 5265964"/>
                <a:gd name="connsiteY25" fmla="*/ 979714 h 979714"/>
                <a:gd name="connsiteX26" fmla="*/ 930728 w 5265964"/>
                <a:gd name="connsiteY26" fmla="*/ 979714 h 979714"/>
                <a:gd name="connsiteX27" fmla="*/ 0 w 5265964"/>
                <a:gd name="connsiteY27" fmla="*/ 0 h 979714"/>
                <a:gd name="connsiteX28" fmla="*/ 0 w 5265964"/>
                <a:gd name="connsiteY28" fmla="*/ 0 h 97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5964" h="979714">
                  <a:moveTo>
                    <a:pt x="5265964" y="604157"/>
                  </a:moveTo>
                  <a:lnTo>
                    <a:pt x="5257800" y="661307"/>
                  </a:lnTo>
                  <a:lnTo>
                    <a:pt x="5208814" y="718457"/>
                  </a:lnTo>
                  <a:lnTo>
                    <a:pt x="5119007" y="726621"/>
                  </a:lnTo>
                  <a:lnTo>
                    <a:pt x="4988378" y="693964"/>
                  </a:lnTo>
                  <a:lnTo>
                    <a:pt x="4776107" y="685800"/>
                  </a:lnTo>
                  <a:lnTo>
                    <a:pt x="4514850" y="628650"/>
                  </a:lnTo>
                  <a:lnTo>
                    <a:pt x="4278086" y="628650"/>
                  </a:lnTo>
                  <a:lnTo>
                    <a:pt x="3992336" y="579664"/>
                  </a:lnTo>
                  <a:lnTo>
                    <a:pt x="3763736" y="555171"/>
                  </a:lnTo>
                  <a:lnTo>
                    <a:pt x="3624943" y="514350"/>
                  </a:lnTo>
                  <a:lnTo>
                    <a:pt x="3388178" y="473528"/>
                  </a:lnTo>
                  <a:lnTo>
                    <a:pt x="3175907" y="449035"/>
                  </a:lnTo>
                  <a:lnTo>
                    <a:pt x="3020786" y="424543"/>
                  </a:lnTo>
                  <a:lnTo>
                    <a:pt x="2743200" y="400050"/>
                  </a:lnTo>
                  <a:lnTo>
                    <a:pt x="2637064" y="400050"/>
                  </a:lnTo>
                  <a:lnTo>
                    <a:pt x="2490107" y="400050"/>
                  </a:lnTo>
                  <a:lnTo>
                    <a:pt x="2212521" y="457200"/>
                  </a:lnTo>
                  <a:lnTo>
                    <a:pt x="1992086" y="522514"/>
                  </a:lnTo>
                  <a:lnTo>
                    <a:pt x="1861457" y="571500"/>
                  </a:lnTo>
                  <a:lnTo>
                    <a:pt x="1592036" y="669471"/>
                  </a:lnTo>
                  <a:lnTo>
                    <a:pt x="1412421" y="767443"/>
                  </a:lnTo>
                  <a:lnTo>
                    <a:pt x="1289957" y="816428"/>
                  </a:lnTo>
                  <a:lnTo>
                    <a:pt x="1216478" y="881743"/>
                  </a:lnTo>
                  <a:lnTo>
                    <a:pt x="1094014" y="938893"/>
                  </a:lnTo>
                  <a:lnTo>
                    <a:pt x="1020536" y="979714"/>
                  </a:lnTo>
                  <a:lnTo>
                    <a:pt x="930728" y="97971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-114301" y="3208564"/>
              <a:ext cx="840922" cy="1461408"/>
            </a:xfrm>
            <a:custGeom>
              <a:avLst/>
              <a:gdLst>
                <a:gd name="connsiteX0" fmla="*/ 73479 w 914400"/>
                <a:gd name="connsiteY0" fmla="*/ 0 h 1502229"/>
                <a:gd name="connsiteX1" fmla="*/ 914400 w 914400"/>
                <a:gd name="connsiteY1" fmla="*/ 889907 h 1502229"/>
                <a:gd name="connsiteX2" fmla="*/ 857250 w 914400"/>
                <a:gd name="connsiteY2" fmla="*/ 1004207 h 1502229"/>
                <a:gd name="connsiteX3" fmla="*/ 0 w 914400"/>
                <a:gd name="connsiteY3" fmla="*/ 1502229 h 1502229"/>
                <a:gd name="connsiteX0" fmla="*/ 1 w 840922"/>
                <a:gd name="connsiteY0" fmla="*/ 0 h 1461408"/>
                <a:gd name="connsiteX1" fmla="*/ 840922 w 840922"/>
                <a:gd name="connsiteY1" fmla="*/ 889907 h 1461408"/>
                <a:gd name="connsiteX2" fmla="*/ 783772 w 840922"/>
                <a:gd name="connsiteY2" fmla="*/ 1004207 h 1461408"/>
                <a:gd name="connsiteX3" fmla="*/ 0 w 840922"/>
                <a:gd name="connsiteY3" fmla="*/ 1461408 h 146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922" h="1461408">
                  <a:moveTo>
                    <a:pt x="1" y="0"/>
                  </a:moveTo>
                  <a:lnTo>
                    <a:pt x="840922" y="889907"/>
                  </a:lnTo>
                  <a:lnTo>
                    <a:pt x="783772" y="1004207"/>
                  </a:lnTo>
                  <a:lnTo>
                    <a:pt x="0" y="1461408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640996" y="2076847"/>
            <a:ext cx="2351363" cy="1946491"/>
            <a:chOff x="4457636" y="1968249"/>
            <a:chExt cx="3447344" cy="248103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" r="802" b="9806"/>
            <a:stretch/>
          </p:blipFill>
          <p:spPr>
            <a:xfrm>
              <a:off x="4457636" y="1968249"/>
              <a:ext cx="3447344" cy="248103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75436" y="1977421"/>
              <a:ext cx="950179" cy="35306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Before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5164" y="3209825"/>
              <a:ext cx="914232" cy="35306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After</a:t>
              </a:r>
              <a:endParaRPr lang="en-US" sz="1200" dirty="0"/>
            </a:p>
          </p:txBody>
        </p:sp>
      </p:grpSp>
      <p:grpSp>
        <p:nvGrpSpPr>
          <p:cNvPr id="12" name="グループ化 79"/>
          <p:cNvGrpSpPr/>
          <p:nvPr/>
        </p:nvGrpSpPr>
        <p:grpSpPr>
          <a:xfrm>
            <a:off x="793751" y="2003310"/>
            <a:ext cx="2444468" cy="2090268"/>
            <a:chOff x="4809343" y="3153202"/>
            <a:chExt cx="2258039" cy="1850578"/>
          </a:xfrm>
        </p:grpSpPr>
        <p:pic>
          <p:nvPicPr>
            <p:cNvPr id="13" name="図 8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343" y="3200625"/>
              <a:ext cx="2210003" cy="1740963"/>
            </a:xfrm>
            <a:prstGeom prst="rect">
              <a:avLst/>
            </a:prstGeom>
          </p:spPr>
        </p:pic>
        <p:sp>
          <p:nvSpPr>
            <p:cNvPr id="14" name="テキスト ボックス 81"/>
            <p:cNvSpPr txBox="1"/>
            <p:nvPr/>
          </p:nvSpPr>
          <p:spPr>
            <a:xfrm>
              <a:off x="4832957" y="3845312"/>
              <a:ext cx="627305" cy="27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bg1"/>
                  </a:solidFill>
                </a:rPr>
                <a:t>Tanker</a:t>
              </a:r>
              <a:endParaRPr kumimoji="1" lang="ja-JP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正方形/長方形 82"/>
            <p:cNvSpPr/>
            <p:nvPr/>
          </p:nvSpPr>
          <p:spPr bwMode="auto">
            <a:xfrm>
              <a:off x="4951557" y="4081169"/>
              <a:ext cx="360000" cy="360207"/>
            </a:xfrm>
            <a:prstGeom prst="rect">
              <a:avLst/>
            </a:prstGeom>
            <a:noFill/>
            <a:ln w="38100">
              <a:solidFill>
                <a:schemeClr val="accent3">
                  <a:lumMod val="25000"/>
                  <a:lumOff val="75000"/>
                </a:schemeClr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6" name="テキスト ボックス 83"/>
            <p:cNvSpPr txBox="1"/>
            <p:nvPr/>
          </p:nvSpPr>
          <p:spPr>
            <a:xfrm>
              <a:off x="5614109" y="4243124"/>
              <a:ext cx="410819" cy="27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bg1"/>
                  </a:solidFill>
                </a:rPr>
                <a:t>Tug</a:t>
              </a:r>
              <a:endParaRPr kumimoji="1" lang="ja-JP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正方形/長方形 84"/>
            <p:cNvSpPr/>
            <p:nvPr/>
          </p:nvSpPr>
          <p:spPr bwMode="auto">
            <a:xfrm>
              <a:off x="5649365" y="4487485"/>
              <a:ext cx="360000" cy="360207"/>
            </a:xfrm>
            <a:prstGeom prst="rect">
              <a:avLst/>
            </a:prstGeom>
            <a:noFill/>
            <a:ln w="38100">
              <a:solidFill>
                <a:schemeClr val="accent5">
                  <a:lumMod val="25000"/>
                  <a:lumOff val="75000"/>
                </a:schemeClr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8" name="テキスト ボックス 85"/>
            <p:cNvSpPr txBox="1"/>
            <p:nvPr/>
          </p:nvSpPr>
          <p:spPr>
            <a:xfrm>
              <a:off x="5931557" y="3926080"/>
              <a:ext cx="664382" cy="27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 b="1" dirty="0">
                  <a:solidFill>
                    <a:schemeClr val="bg1"/>
                  </a:solidFill>
                </a:rPr>
                <a:t>Fishery</a:t>
              </a:r>
              <a:endParaRPr lang="ja-JP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86"/>
            <p:cNvSpPr/>
            <p:nvPr/>
          </p:nvSpPr>
          <p:spPr bwMode="auto">
            <a:xfrm>
              <a:off x="6075577" y="4152337"/>
              <a:ext cx="360000" cy="360207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20" name="テキスト ボックス 87"/>
            <p:cNvSpPr txBox="1"/>
            <p:nvPr/>
          </p:nvSpPr>
          <p:spPr>
            <a:xfrm>
              <a:off x="6403000" y="3794017"/>
              <a:ext cx="664382" cy="27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 b="1" dirty="0">
                  <a:solidFill>
                    <a:schemeClr val="bg1"/>
                  </a:solidFill>
                </a:rPr>
                <a:t>Fishery</a:t>
              </a:r>
              <a:endParaRPr lang="ja-JP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正方形/長方形 88"/>
            <p:cNvSpPr/>
            <p:nvPr/>
          </p:nvSpPr>
          <p:spPr bwMode="auto">
            <a:xfrm>
              <a:off x="6556141" y="4029494"/>
              <a:ext cx="360000" cy="360207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22" name="正方形/長方形 89"/>
            <p:cNvSpPr/>
            <p:nvPr/>
          </p:nvSpPr>
          <p:spPr bwMode="auto">
            <a:xfrm>
              <a:off x="6221648" y="4440197"/>
              <a:ext cx="360000" cy="360207"/>
            </a:xfrm>
            <a:prstGeom prst="rect">
              <a:avLst/>
            </a:pr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23" name="テキスト ボックス 90"/>
            <p:cNvSpPr txBox="1"/>
            <p:nvPr/>
          </p:nvSpPr>
          <p:spPr>
            <a:xfrm>
              <a:off x="6213297" y="4731296"/>
              <a:ext cx="562389" cy="27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bg1"/>
                  </a:solidFill>
                </a:rPr>
                <a:t>Cargo</a:t>
              </a:r>
              <a:endParaRPr kumimoji="1" lang="ja-JP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正方形/長方形 91"/>
            <p:cNvSpPr/>
            <p:nvPr/>
          </p:nvSpPr>
          <p:spPr bwMode="auto">
            <a:xfrm>
              <a:off x="6077849" y="3363958"/>
              <a:ext cx="360000" cy="360207"/>
            </a:xfrm>
            <a:prstGeom prst="rect">
              <a:avLst/>
            </a:pr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25" name="テキスト ボックス 92"/>
            <p:cNvSpPr txBox="1"/>
            <p:nvPr/>
          </p:nvSpPr>
          <p:spPr>
            <a:xfrm>
              <a:off x="5968412" y="3153202"/>
              <a:ext cx="562389" cy="27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bg1"/>
                  </a:solidFill>
                </a:rPr>
                <a:t>Cargo</a:t>
              </a:r>
              <a:endParaRPr kumimoji="1" lang="ja-JP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2" name="Picture 4" descr="Image result for building footprint extracti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1" b="212"/>
          <a:stretch/>
        </p:blipFill>
        <p:spPr bwMode="auto">
          <a:xfrm>
            <a:off x="792324" y="4349807"/>
            <a:ext cx="2393901" cy="17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996" y="4366202"/>
            <a:ext cx="2341635" cy="170942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33470" y="1678613"/>
            <a:ext cx="227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Ship Classification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20241" y="4004176"/>
            <a:ext cx="2344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Building Extraction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88818" y="1683932"/>
            <a:ext cx="227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Change Detection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07802" y="4030532"/>
            <a:ext cx="227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Land Classification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32986" y="1693352"/>
            <a:ext cx="227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Road Extraction</a:t>
            </a:r>
          </a:p>
        </p:txBody>
      </p:sp>
      <p:pic>
        <p:nvPicPr>
          <p:cNvPr id="2058" name="Picture 10" descr="fig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b="5941"/>
          <a:stretch/>
        </p:blipFill>
        <p:spPr bwMode="auto">
          <a:xfrm>
            <a:off x="9181681" y="2074166"/>
            <a:ext cx="2547307" cy="191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9385973" y="1704440"/>
            <a:ext cx="227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Tree Counting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1681" y="4325220"/>
            <a:ext cx="2547307" cy="175040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65886" y="3993504"/>
            <a:ext cx="227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Disaster Response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85275" y="5725354"/>
            <a:ext cx="998120" cy="369332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©ENVI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64" name="Picture 16" descr="Image result for iceberg remote sensing deep learni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t="933" r="31803" b="56733"/>
          <a:stretch/>
        </p:blipFill>
        <p:spPr bwMode="auto">
          <a:xfrm>
            <a:off x="6305565" y="4359330"/>
            <a:ext cx="2543091" cy="171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6305569" y="4355264"/>
            <a:ext cx="64809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Iceberg</a:t>
            </a:r>
            <a:endParaRPr 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6315660" y="5227817"/>
            <a:ext cx="64809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Ship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236084" y="4003757"/>
            <a:ext cx="2721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Iceberg-ship Detection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-649" y="6123358"/>
            <a:ext cx="12191999" cy="707886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Diverse applications across industries</a:t>
            </a:r>
          </a:p>
        </p:txBody>
      </p:sp>
    </p:spTree>
    <p:extLst>
      <p:ext uri="{BB962C8B-B14F-4D97-AF65-F5344CB8AC3E}">
        <p14:creationId xmlns:p14="http://schemas.microsoft.com/office/powerpoint/2010/main" val="395998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51" y="115200"/>
            <a:ext cx="11858864" cy="468000"/>
          </a:xfrm>
        </p:spPr>
        <p:txBody>
          <a:bodyPr>
            <a:noAutofit/>
          </a:bodyPr>
          <a:lstStyle/>
          <a:p>
            <a:r>
              <a:rPr lang="en-US" dirty="0" smtClean="0"/>
              <a:t>My Research Work : Microwave Images +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8052" y="762001"/>
            <a:ext cx="11713301" cy="1818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</a:t>
            </a:r>
            <a:endParaRPr lang="en-US" sz="28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238052" y="3711048"/>
            <a:ext cx="11713301" cy="2828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ja-JP" altLang="en-US" sz="2400" kern="12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ja-JP" altLang="en-US" sz="20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466725" indent="-107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ja-JP" altLang="en-US" sz="20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ja-JP" altLang="en-US" sz="18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Detection</a:t>
            </a:r>
            <a:endParaRPr lang="en-US" sz="28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7" t="1582" r="7858" b="72175"/>
          <a:stretch/>
        </p:blipFill>
        <p:spPr>
          <a:xfrm>
            <a:off x="2766047" y="1541237"/>
            <a:ext cx="2372036" cy="20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0" t="34589" r="7200" b="39574"/>
          <a:stretch/>
        </p:blipFill>
        <p:spPr>
          <a:xfrm>
            <a:off x="5583341" y="1516988"/>
            <a:ext cx="2267619" cy="20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6" t="67419" r="8555" b="7190"/>
          <a:stretch/>
        </p:blipFill>
        <p:spPr>
          <a:xfrm>
            <a:off x="8218758" y="1526289"/>
            <a:ext cx="2258735" cy="2074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276112" y="4694120"/>
            <a:ext cx="2201379" cy="1992267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583341" y="4706899"/>
            <a:ext cx="2267619" cy="19794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36" y="4694120"/>
            <a:ext cx="2377067" cy="19779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39522" y="4210158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26920" y="4232456"/>
            <a:ext cx="2748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1450" y="4154594"/>
            <a:ext cx="234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Map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4968" y="6372351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81427" y="6392902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7444" y="1131607"/>
            <a:ext cx="176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8578" y="1116656"/>
            <a:ext cx="3035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Bulk-carrier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40494" y="1122068"/>
            <a:ext cx="1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Tanker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4968" y="3334390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3895" y="3299795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07956" y="3299795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50" y="115200"/>
            <a:ext cx="11952649" cy="468000"/>
          </a:xfrm>
        </p:spPr>
        <p:txBody>
          <a:bodyPr>
            <a:noAutofit/>
          </a:bodyPr>
          <a:lstStyle/>
          <a:p>
            <a:r>
              <a:rPr lang="en-US" dirty="0" smtClean="0"/>
              <a:t>My Research Work : Microwave Images +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8052" y="762001"/>
            <a:ext cx="11713301" cy="1818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</a:t>
            </a:r>
            <a:endParaRPr lang="en-US" sz="28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238052" y="3711048"/>
            <a:ext cx="11713301" cy="2828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ja-JP" altLang="en-US" sz="2400" kern="12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ja-JP" altLang="en-US" sz="20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466725" indent="-107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ja-JP" altLang="en-US" sz="20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ja-JP" altLang="en-US" sz="18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Detection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7" t="1582" r="7858" b="72175"/>
          <a:stretch/>
        </p:blipFill>
        <p:spPr>
          <a:xfrm>
            <a:off x="2766047" y="1541237"/>
            <a:ext cx="2372036" cy="20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0" t="34589" r="7200" b="39574"/>
          <a:stretch/>
        </p:blipFill>
        <p:spPr>
          <a:xfrm>
            <a:off x="5583341" y="1516988"/>
            <a:ext cx="2267619" cy="20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6" t="67419" r="8555" b="7190"/>
          <a:stretch/>
        </p:blipFill>
        <p:spPr>
          <a:xfrm>
            <a:off x="8218758" y="1526289"/>
            <a:ext cx="2258735" cy="2074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276112" y="4694120"/>
            <a:ext cx="2201379" cy="1992267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583341" y="4706899"/>
            <a:ext cx="2267619" cy="19794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36" y="4694120"/>
            <a:ext cx="2377067" cy="19779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39522" y="4210158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Image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26920" y="4232456"/>
            <a:ext cx="2748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Image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1450" y="4154594"/>
            <a:ext cx="234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Map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4968" y="6372351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81427" y="6392902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7444" y="1131607"/>
            <a:ext cx="176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8578" y="1116656"/>
            <a:ext cx="3035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Bulk-carrier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40494" y="1122068"/>
            <a:ext cx="1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Tanker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4968" y="3334390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3895" y="3299795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07956" y="3299795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ESA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92476" y="4210158"/>
            <a:ext cx="8117938" cy="2554091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" y="1254405"/>
            <a:ext cx="12186180" cy="470788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Helps 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quick identification of ships involved in illegal activities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50776" y="2008855"/>
            <a:ext cx="3957824" cy="3446585"/>
            <a:chOff x="3572810" y="2700258"/>
            <a:chExt cx="4256515" cy="3578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2810" y="2700258"/>
              <a:ext cx="4107649" cy="35789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79013" y="5645237"/>
              <a:ext cx="2450312" cy="287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©Yomiuri </a:t>
              </a:r>
              <a:r>
                <a:rPr lang="en-US" sz="1200" dirty="0" err="1"/>
                <a:t>Shinbun</a:t>
              </a:r>
              <a:r>
                <a:rPr lang="en-US" sz="1200" dirty="0"/>
                <a:t>, 28/02/2018</a:t>
              </a:r>
              <a:endParaRPr lang="en-US" sz="12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7" y="1952990"/>
            <a:ext cx="3072832" cy="2280407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038" y="1919857"/>
            <a:ext cx="3110183" cy="2356345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471" y="4318048"/>
            <a:ext cx="2981144" cy="2247499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038" y="4309669"/>
            <a:ext cx="3110181" cy="2207377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sp>
        <p:nvSpPr>
          <p:cNvPr id="16" name="TextBox 15"/>
          <p:cNvSpPr txBox="1"/>
          <p:nvPr/>
        </p:nvSpPr>
        <p:spPr>
          <a:xfrm>
            <a:off x="6043130" y="2008857"/>
            <a:ext cx="254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Overfishing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44250" y="1997992"/>
            <a:ext cx="254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Oil-spills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90730" y="4383289"/>
            <a:ext cx="2854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Garbage dump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31909" y="4383302"/>
            <a:ext cx="2854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Smuggling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" y="724146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is a key application in maritime surveillance</a:t>
            </a:r>
          </a:p>
        </p:txBody>
      </p:sp>
      <p:sp>
        <p:nvSpPr>
          <p:cNvPr id="21" name="TextBox 37"/>
          <p:cNvSpPr txBox="1"/>
          <p:nvPr/>
        </p:nvSpPr>
        <p:spPr>
          <a:xfrm>
            <a:off x="9778590" y="6079471"/>
            <a:ext cx="188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 Magazine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37"/>
          <p:cNvSpPr txBox="1"/>
          <p:nvPr/>
        </p:nvSpPr>
        <p:spPr>
          <a:xfrm>
            <a:off x="9685283" y="3897261"/>
            <a:ext cx="188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NOAA/CC BY 2.0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7150" y="5445805"/>
            <a:ext cx="402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$US23 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billion loss worldwide per 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year!</a:t>
            </a:r>
            <a:endParaRPr lang="en-US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7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1943</TotalTime>
  <Words>924</Words>
  <Application>Microsoft Office PowerPoint</Application>
  <PresentationFormat>Widescreen</PresentationFormat>
  <Paragraphs>293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Meiryo</vt:lpstr>
      <vt:lpstr>ＭＳ Ｐゴシック</vt:lpstr>
      <vt:lpstr>Arial</vt:lpstr>
      <vt:lpstr>Calibri</vt:lpstr>
      <vt:lpstr>Calibri Light</vt:lpstr>
      <vt:lpstr>Cambria Math</vt:lpstr>
      <vt:lpstr>Times New Roman</vt:lpstr>
      <vt:lpstr>Verdana</vt:lpstr>
      <vt:lpstr>Wingdings</vt:lpstr>
      <vt:lpstr>Office Theme</vt:lpstr>
      <vt:lpstr>Towards Geospatial Intelligence  with AI</vt:lpstr>
      <vt:lpstr>What is Geospatial Intelligence (GI) ?</vt:lpstr>
      <vt:lpstr>Why Earth Observation (EO) ?</vt:lpstr>
      <vt:lpstr>How we see Earth?</vt:lpstr>
      <vt:lpstr>How satellite sees Earth?</vt:lpstr>
      <vt:lpstr>Applications</vt:lpstr>
      <vt:lpstr>My Research Work : Microwave Images + Deep Learning</vt:lpstr>
      <vt:lpstr>My Research Work : Microwave Images + Deep Learning</vt:lpstr>
      <vt:lpstr>Motivation</vt:lpstr>
      <vt:lpstr>Conventional Ship Classification Methods </vt:lpstr>
      <vt:lpstr>Problem</vt:lpstr>
      <vt:lpstr>Proposed Method</vt:lpstr>
      <vt:lpstr>Experiments</vt:lpstr>
      <vt:lpstr>Results</vt:lpstr>
      <vt:lpstr>Demo</vt:lpstr>
      <vt:lpstr>My Research Work : Microwave Images + Deep Learning</vt:lpstr>
      <vt:lpstr>Motivation</vt:lpstr>
      <vt:lpstr>Conventional Method</vt:lpstr>
      <vt:lpstr>Proposed Method</vt:lpstr>
      <vt:lpstr>Experiments for Parking Lot Monitoring</vt:lpstr>
      <vt:lpstr>Result [1/2] : f-measure</vt:lpstr>
      <vt:lpstr>Result [2/2] : Change Maps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0000016446351</dc:creator>
  <cp:lastModifiedBy>0000016446351</cp:lastModifiedBy>
  <cp:revision>97</cp:revision>
  <dcterms:created xsi:type="dcterms:W3CDTF">2019-08-06T09:58:54Z</dcterms:created>
  <dcterms:modified xsi:type="dcterms:W3CDTF">2019-08-08T11:42:55Z</dcterms:modified>
</cp:coreProperties>
</file>